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74" r:id="rId5"/>
    <p:sldId id="275" r:id="rId6"/>
    <p:sldId id="276" r:id="rId7"/>
    <p:sldId id="267" r:id="rId8"/>
    <p:sldId id="268" r:id="rId9"/>
    <p:sldId id="277" r:id="rId10"/>
    <p:sldId id="269" r:id="rId11"/>
    <p:sldId id="278" r:id="rId12"/>
    <p:sldId id="279" r:id="rId13"/>
    <p:sldId id="270" r:id="rId14"/>
    <p:sldId id="280" r:id="rId15"/>
    <p:sldId id="281" r:id="rId16"/>
    <p:sldId id="271" r:id="rId17"/>
    <p:sldId id="27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a:srgbClr val="F8F8F8"/>
    <a:srgbClr val="F18E50"/>
    <a:srgbClr val="FDC63C"/>
    <a:srgbClr val="F6B54C"/>
    <a:srgbClr val="565656"/>
    <a:srgbClr val="D4ECFE"/>
    <a:srgbClr val="EF655D"/>
    <a:srgbClr val="F5F0DA"/>
    <a:srgbClr val="2E4A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0" autoAdjust="0"/>
    <p:restoredTop sz="94660"/>
  </p:normalViewPr>
  <p:slideViewPr>
    <p:cSldViewPr snapToGrid="0">
      <p:cViewPr varScale="1">
        <p:scale>
          <a:sx n="94" d="100"/>
          <a:sy n="94" d="100"/>
        </p:scale>
        <p:origin x="56" y="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43829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08938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51216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865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717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371711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9937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52519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74620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08584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8250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292490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latin typeface="Arial Black" panose="020B0A04020102020204" pitchFamily="34" charset="0"/>
              </a:rPr>
              <a:t>DST-GPT</a:t>
            </a:r>
            <a:endParaRPr lang="zh-CN" altLang="en-US" dirty="0">
              <a:latin typeface="Arial Black" panose="020B0A04020102020204" pitchFamily="34" charset="0"/>
            </a:endParaRPr>
          </a:p>
        </p:txBody>
      </p:sp>
      <p:sp>
        <p:nvSpPr>
          <p:cNvPr id="3" name="副标题 2"/>
          <p:cNvSpPr>
            <a:spLocks noGrp="1"/>
          </p:cNvSpPr>
          <p:nvPr>
            <p:ph type="subTitle" idx="1"/>
          </p:nvPr>
        </p:nvSpPr>
        <p:spPr>
          <a:xfrm>
            <a:off x="1259840" y="3608811"/>
            <a:ext cx="10043160" cy="434869"/>
          </a:xfrm>
          <a:solidFill>
            <a:srgbClr val="F8F8F8">
              <a:alpha val="40000"/>
            </a:srgbClr>
          </a:solidFill>
        </p:spPr>
        <p:txBody>
          <a:bodyPr>
            <a:normAutofit/>
          </a:bodyPr>
          <a:lstStyle/>
          <a:p>
            <a:r>
              <a:rPr lang="en-US" altLang="zh-CN" dirty="0" smtClean="0">
                <a:latin typeface="Arial" panose="020B0604020202020204" pitchFamily="34" charset="0"/>
                <a:cs typeface="Arial" panose="020B0604020202020204" pitchFamily="34" charset="0"/>
              </a:rPr>
              <a:t>Chatting with your own </a:t>
            </a:r>
            <a:r>
              <a:rPr lang="en-US" altLang="zh-CN" b="1" dirty="0" smtClean="0">
                <a:solidFill>
                  <a:schemeClr val="accent1"/>
                </a:solidFill>
                <a:latin typeface="Arial" panose="020B0604020202020204" pitchFamily="34" charset="0"/>
                <a:cs typeface="Arial" panose="020B0604020202020204" pitchFamily="34" charset="0"/>
              </a:rPr>
              <a:t>Don’t Starve </a:t>
            </a:r>
            <a:r>
              <a:rPr lang="en-US" altLang="zh-CN" dirty="0" smtClean="0">
                <a:latin typeface="Arial" panose="020B0604020202020204" pitchFamily="34" charset="0"/>
                <a:cs typeface="Arial" panose="020B0604020202020204" pitchFamily="34" charset="0"/>
              </a:rPr>
              <a:t>&amp; </a:t>
            </a:r>
            <a:r>
              <a:rPr lang="en-US" altLang="zh-CN" b="1" dirty="0" smtClean="0">
                <a:solidFill>
                  <a:schemeClr val="accent1"/>
                </a:solidFill>
                <a:latin typeface="Arial" panose="020B0604020202020204" pitchFamily="34" charset="0"/>
                <a:cs typeface="Arial" panose="020B0604020202020204" pitchFamily="34" charset="0"/>
              </a:rPr>
              <a:t>Don’t Starve Together </a:t>
            </a:r>
            <a:r>
              <a:rPr lang="en-US" altLang="zh-CN" dirty="0" smtClean="0">
                <a:latin typeface="Arial" panose="020B0604020202020204" pitchFamily="34" charset="0"/>
                <a:cs typeface="Arial" panose="020B0604020202020204" pitchFamily="34" charset="0"/>
              </a:rPr>
              <a:t>Expert!</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25044"/>
          <a:stretch/>
        </p:blipFill>
        <p:spPr>
          <a:xfrm>
            <a:off x="4404421" y="1473"/>
            <a:ext cx="3164450" cy="2371943"/>
          </a:xfrm>
          <a:prstGeom prst="rect">
            <a:avLst/>
          </a:prstGeom>
        </p:spPr>
      </p:pic>
      <p:sp>
        <p:nvSpPr>
          <p:cNvPr id="5" name="文本框 4"/>
          <p:cNvSpPr txBox="1"/>
          <p:nvPr/>
        </p:nvSpPr>
        <p:spPr>
          <a:xfrm>
            <a:off x="4731112" y="4175981"/>
            <a:ext cx="2965087" cy="646331"/>
          </a:xfrm>
          <a:prstGeom prst="rect">
            <a:avLst/>
          </a:prstGeom>
          <a:solidFill>
            <a:srgbClr val="FEFEFE">
              <a:alpha val="40000"/>
            </a:srgbClr>
          </a:solidFill>
        </p:spPr>
        <p:txBody>
          <a:bodyPr wrap="square" rtlCol="0">
            <a:spAutoFit/>
          </a:bodyPr>
          <a:lstStyle/>
          <a:p>
            <a:r>
              <a:rPr lang="en-US" altLang="zh-CN" dirty="0" smtClean="0">
                <a:solidFill>
                  <a:schemeClr val="accent1"/>
                </a:solidFill>
                <a:latin typeface="Arial" panose="020B0604020202020204" pitchFamily="34" charset="0"/>
                <a:cs typeface="Arial" panose="020B0604020202020204" pitchFamily="34" charset="0"/>
              </a:rPr>
              <a:t>@</a:t>
            </a:r>
            <a:r>
              <a:rPr lang="zh-CN" altLang="en-US" dirty="0" smtClean="0">
                <a:solidFill>
                  <a:schemeClr val="accent1"/>
                </a:solidFill>
                <a:latin typeface="Arial" panose="020B0604020202020204" pitchFamily="34" charset="0"/>
                <a:cs typeface="Arial" panose="020B0604020202020204" pitchFamily="34" charset="0"/>
              </a:rPr>
              <a:t>小孩梓</a:t>
            </a:r>
            <a:r>
              <a:rPr lang="en-US" altLang="zh-CN" dirty="0" smtClean="0">
                <a:solidFill>
                  <a:schemeClr val="accent1"/>
                </a:solidFill>
                <a:latin typeface="Arial" panose="020B0604020202020204" pitchFamily="34" charset="0"/>
                <a:cs typeface="Arial" panose="020B0604020202020204" pitchFamily="34" charset="0"/>
              </a:rPr>
              <a:t>Sakura</a:t>
            </a:r>
          </a:p>
          <a:p>
            <a:r>
              <a:rPr lang="en-US" altLang="zh-CN" dirty="0" smtClean="0">
                <a:solidFill>
                  <a:schemeClr val="accent1"/>
                </a:solidFill>
                <a:latin typeface="Arial" panose="020B0604020202020204" pitchFamily="34" charset="0"/>
                <a:cs typeface="Arial" panose="020B0604020202020204" pitchFamily="34" charset="0"/>
              </a:rPr>
              <a:t>bili_sakura@zju.edu.cn</a:t>
            </a:r>
            <a:endParaRPr lang="zh-CN" altLang="en-US" dirty="0">
              <a:solidFill>
                <a:schemeClr val="accent1"/>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6754" y="4240189"/>
            <a:ext cx="284358" cy="28435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8388" y="4501222"/>
            <a:ext cx="321090" cy="321090"/>
          </a:xfrm>
          <a:prstGeom prst="rect">
            <a:avLst/>
          </a:prstGeom>
        </p:spPr>
      </p:pic>
    </p:spTree>
    <p:extLst>
      <p:ext uri="{BB962C8B-B14F-4D97-AF65-F5344CB8AC3E}">
        <p14:creationId xmlns:p14="http://schemas.microsoft.com/office/powerpoint/2010/main" val="2874451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sp>
        <p:nvSpPr>
          <p:cNvPr id="2" name="内容占位符 1"/>
          <p:cNvSpPr>
            <a:spLocks noGrp="1"/>
          </p:cNvSpPr>
          <p:nvPr>
            <p:ph idx="1"/>
          </p:nvPr>
        </p:nvSpPr>
        <p:spPr>
          <a:xfrm>
            <a:off x="343746" y="1007735"/>
            <a:ext cx="3320627" cy="599228"/>
          </a:xfrm>
        </p:spPr>
        <p:txBody>
          <a:bodyPr>
            <a:normAutofit/>
          </a:bodyPr>
          <a:lstStyle/>
          <a:p>
            <a:pPr marL="0" indent="0">
              <a:buNone/>
            </a:pPr>
            <a:r>
              <a:rPr lang="en-US" altLang="zh-CN" dirty="0">
                <a:latin typeface="Arial" panose="020B0604020202020204" pitchFamily="34" charset="0"/>
                <a:cs typeface="Arial" panose="020B0604020202020204" pitchFamily="34" charset="0"/>
              </a:rPr>
              <a:t>Foundation Model </a:t>
            </a: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946" y="1649708"/>
            <a:ext cx="1905000" cy="190500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4049" y="1953690"/>
            <a:ext cx="2193174" cy="145626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2158" y="4569420"/>
            <a:ext cx="1443764" cy="472366"/>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6807" y="4367201"/>
            <a:ext cx="753694" cy="753694"/>
          </a:xfrm>
          <a:prstGeom prst="rect">
            <a:avLst/>
          </a:prstGeom>
        </p:spPr>
      </p:pic>
      <p:sp>
        <p:nvSpPr>
          <p:cNvPr id="19" name="文本框 18"/>
          <p:cNvSpPr txBox="1"/>
          <p:nvPr/>
        </p:nvSpPr>
        <p:spPr>
          <a:xfrm>
            <a:off x="3032345" y="6425953"/>
            <a:ext cx="617938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Mainstream </a:t>
            </a:r>
            <a:r>
              <a:rPr lang="en-US" altLang="zh-CN" dirty="0">
                <a:latin typeface="Arial" panose="020B0604020202020204" pitchFamily="34" charset="0"/>
                <a:cs typeface="Arial" panose="020B0604020202020204" pitchFamily="34" charset="0"/>
              </a:rPr>
              <a:t>f</a:t>
            </a:r>
            <a:r>
              <a:rPr lang="en-US" altLang="zh-CN" dirty="0" smtClean="0">
                <a:latin typeface="Arial" panose="020B0604020202020204" pitchFamily="34" charset="0"/>
                <a:cs typeface="Arial" panose="020B0604020202020204" pitchFamily="34" charset="0"/>
              </a:rPr>
              <a:t>oundation models with AI companies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664373" y="1796554"/>
            <a:ext cx="1584546" cy="1815882"/>
          </a:xfrm>
          <a:prstGeom prst="rect">
            <a:avLst/>
          </a:prstGeom>
          <a:noFill/>
        </p:spPr>
        <p:txBody>
          <a:bodyPr wrap="square" rtlCol="0">
            <a:spAutoFit/>
          </a:bodyPr>
          <a:lstStyle/>
          <a:p>
            <a:pPr>
              <a:lnSpc>
                <a:spcPct val="200000"/>
              </a:lnSpc>
            </a:pPr>
            <a:r>
              <a:rPr lang="en-US" altLang="zh-CN" sz="2800" dirty="0" smtClean="0">
                <a:solidFill>
                  <a:srgbClr val="FF0000"/>
                </a:solidFill>
                <a:latin typeface="Arial" panose="020B0604020202020204" pitchFamily="34" charset="0"/>
                <a:cs typeface="Arial" panose="020B0604020202020204" pitchFamily="34" charset="0"/>
              </a:rPr>
              <a:t>GPT-3</a:t>
            </a:r>
          </a:p>
          <a:p>
            <a:pPr>
              <a:lnSpc>
                <a:spcPct val="200000"/>
              </a:lnSpc>
            </a:pPr>
            <a:r>
              <a:rPr lang="en-US" altLang="zh-CN" sz="2800" dirty="0" smtClean="0">
                <a:latin typeface="Arial" panose="020B0604020202020204" pitchFamily="34" charset="0"/>
                <a:cs typeface="Arial" panose="020B0604020202020204" pitchFamily="34" charset="0"/>
              </a:rPr>
              <a:t>GPT-4</a:t>
            </a:r>
            <a:endParaRPr lang="en-US" altLang="zh-CN" sz="2800" dirty="0">
              <a:latin typeface="Arial" panose="020B0604020202020204" pitchFamily="34" charset="0"/>
              <a:cs typeface="Arial" panose="020B0604020202020204" pitchFamily="34" charset="0"/>
            </a:endParaRPr>
          </a:p>
        </p:txBody>
      </p:sp>
      <p:sp>
        <p:nvSpPr>
          <p:cNvPr id="21" name="文本框 20"/>
          <p:cNvSpPr txBox="1"/>
          <p:nvPr/>
        </p:nvSpPr>
        <p:spPr>
          <a:xfrm>
            <a:off x="9532620" y="266005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LLaMA-2</a:t>
            </a:r>
            <a:endParaRPr lang="en-US" altLang="zh-CN" sz="2800" dirty="0">
              <a:latin typeface="Arial" panose="020B0604020202020204" pitchFamily="34" charset="0"/>
              <a:cs typeface="Arial" panose="020B0604020202020204" pitchFamily="34" charset="0"/>
            </a:endParaRPr>
          </a:p>
        </p:txBody>
      </p:sp>
      <p:sp>
        <p:nvSpPr>
          <p:cNvPr id="22" name="文本框 21"/>
          <p:cNvSpPr txBox="1"/>
          <p:nvPr/>
        </p:nvSpPr>
        <p:spPr>
          <a:xfrm>
            <a:off x="3664373"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PALM-2</a:t>
            </a:r>
            <a:endParaRPr lang="en-US" altLang="zh-CN" sz="2800" dirty="0">
              <a:latin typeface="Arial" panose="020B0604020202020204" pitchFamily="34" charset="0"/>
              <a:cs typeface="Arial" panose="020B0604020202020204" pitchFamily="34" charset="0"/>
            </a:endParaRPr>
          </a:p>
        </p:txBody>
      </p:sp>
      <p:sp>
        <p:nvSpPr>
          <p:cNvPr id="23" name="文本框 22"/>
          <p:cNvSpPr txBox="1"/>
          <p:nvPr/>
        </p:nvSpPr>
        <p:spPr>
          <a:xfrm>
            <a:off x="9811480"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GLM</a:t>
            </a:r>
          </a:p>
        </p:txBody>
      </p:sp>
      <p:sp>
        <p:nvSpPr>
          <p:cNvPr id="24" name="文本框 23"/>
          <p:cNvSpPr txBox="1"/>
          <p:nvPr/>
        </p:nvSpPr>
        <p:spPr>
          <a:xfrm>
            <a:off x="1681066" y="3612436"/>
            <a:ext cx="1000760"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OpenAI</a:t>
            </a:r>
            <a:endParaRPr lang="en-US" altLang="zh-CN" dirty="0">
              <a:latin typeface="Arial" panose="020B0604020202020204" pitchFamily="34" charset="0"/>
              <a:cs typeface="Arial" panose="020B0604020202020204" pitchFamily="34" charset="0"/>
            </a:endParaRPr>
          </a:p>
        </p:txBody>
      </p:sp>
      <p:sp>
        <p:nvSpPr>
          <p:cNvPr id="25" name="文本框 24"/>
          <p:cNvSpPr txBox="1"/>
          <p:nvPr/>
        </p:nvSpPr>
        <p:spPr>
          <a:xfrm>
            <a:off x="1681066" y="6003363"/>
            <a:ext cx="100076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Google</a:t>
            </a:r>
            <a:endParaRPr lang="en-US" altLang="zh-CN" dirty="0">
              <a:latin typeface="Arial" panose="020B0604020202020204" pitchFamily="34" charset="0"/>
              <a:cs typeface="Arial" panose="020B0604020202020204" pitchFamily="34" charset="0"/>
            </a:endParaRPr>
          </a:p>
        </p:txBody>
      </p:sp>
      <p:sp>
        <p:nvSpPr>
          <p:cNvPr id="26" name="文本框 25"/>
          <p:cNvSpPr txBox="1"/>
          <p:nvPr/>
        </p:nvSpPr>
        <p:spPr>
          <a:xfrm>
            <a:off x="7146070" y="6003363"/>
            <a:ext cx="1189135"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Zhipu</a:t>
            </a:r>
            <a:r>
              <a:rPr lang="en-US" altLang="zh-CN" dirty="0" smtClean="0">
                <a:latin typeface="Arial" panose="020B0604020202020204" pitchFamily="34" charset="0"/>
                <a:cs typeface="Arial" panose="020B0604020202020204" pitchFamily="34" charset="0"/>
              </a:rPr>
              <a:t> AI</a:t>
            </a:r>
            <a:endParaRPr lang="en-US" altLang="zh-CN" dirty="0">
              <a:latin typeface="Arial" panose="020B0604020202020204" pitchFamily="34" charset="0"/>
              <a:cs typeface="Arial" panose="020B0604020202020204" pitchFamily="34" charset="0"/>
            </a:endParaRPr>
          </a:p>
        </p:txBody>
      </p:sp>
      <p:sp>
        <p:nvSpPr>
          <p:cNvPr id="27" name="文本框 26"/>
          <p:cNvSpPr txBox="1"/>
          <p:nvPr/>
        </p:nvSpPr>
        <p:spPr>
          <a:xfrm>
            <a:off x="7256136" y="3612436"/>
            <a:ext cx="118913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Meta AI</a:t>
            </a:r>
            <a:endParaRPr lang="en-US" altLang="zh-CN" dirty="0">
              <a:latin typeface="Arial" panose="020B0604020202020204" pitchFamily="34" charset="0"/>
              <a:cs typeface="Arial" panose="020B0604020202020204" pitchFamily="34" charset="0"/>
            </a:endParaRPr>
          </a:p>
        </p:txBody>
      </p:sp>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254" y="4075811"/>
            <a:ext cx="1905000" cy="1905000"/>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3017" y="4098363"/>
            <a:ext cx="1905000" cy="1905000"/>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811480" y="1964939"/>
            <a:ext cx="976122" cy="976122"/>
          </a:xfrm>
          <a:prstGeom prst="rect">
            <a:avLst/>
          </a:prstGeom>
        </p:spPr>
      </p:pic>
    </p:spTree>
    <p:extLst>
      <p:ext uri="{BB962C8B-B14F-4D97-AF65-F5344CB8AC3E}">
        <p14:creationId xmlns:p14="http://schemas.microsoft.com/office/powerpoint/2010/main" val="308774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612" t="13158" r="2050" b="1457"/>
          <a:stretch/>
        </p:blipFill>
        <p:spPr>
          <a:xfrm>
            <a:off x="708185" y="1759326"/>
            <a:ext cx="4069658" cy="4301700"/>
          </a:xfrm>
          <a:prstGeom prst="rect">
            <a:avLst/>
          </a:prstGeom>
        </p:spPr>
      </p:pic>
      <p:sp>
        <p:nvSpPr>
          <p:cNvPr id="12" name="内容占位符 1"/>
          <p:cNvSpPr txBox="1">
            <a:spLocks/>
          </p:cNvSpPr>
          <p:nvPr/>
        </p:nvSpPr>
        <p:spPr>
          <a:xfrm>
            <a:off x="309879" y="924455"/>
            <a:ext cx="6336453"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Retrieval Augmented Generation(RAG)</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753328" y="6144790"/>
            <a:ext cx="409568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Flowchart of RAG process</a:t>
            </a:r>
            <a:endParaRPr lang="en-US" altLang="zh-CN" dirty="0">
              <a:latin typeface="Arial" panose="020B0604020202020204" pitchFamily="34" charset="0"/>
              <a:cs typeface="Arial" panose="020B0604020202020204" pitchFamily="34" charset="0"/>
            </a:endParaRPr>
          </a:p>
        </p:txBody>
      </p:sp>
      <p:pic>
        <p:nvPicPr>
          <p:cNvPr id="18" name="图片 17"/>
          <p:cNvPicPr>
            <a:picLocks noChangeAspect="1"/>
          </p:cNvPicPr>
          <p:nvPr/>
        </p:nvPicPr>
        <p:blipFill>
          <a:blip r:embed="rId4"/>
          <a:stretch>
            <a:fillRect/>
          </a:stretch>
        </p:blipFill>
        <p:spPr>
          <a:xfrm>
            <a:off x="4849017" y="1759326"/>
            <a:ext cx="7239448" cy="4301700"/>
          </a:xfrm>
          <a:prstGeom prst="rect">
            <a:avLst/>
          </a:prstGeom>
        </p:spPr>
      </p:pic>
      <p:sp>
        <p:nvSpPr>
          <p:cNvPr id="19" name="文本框 18"/>
          <p:cNvSpPr txBox="1"/>
          <p:nvPr/>
        </p:nvSpPr>
        <p:spPr>
          <a:xfrm>
            <a:off x="5230241" y="6142780"/>
            <a:ext cx="6476999" cy="646331"/>
          </a:xfrm>
          <a:prstGeom prst="rect">
            <a:avLst/>
          </a:prstGeom>
          <a:noFill/>
        </p:spPr>
        <p:txBody>
          <a:bodyPr wrap="square" rtlCol="0">
            <a:spAutoFit/>
          </a:bodyPr>
          <a:lstStyle/>
          <a:p>
            <a:pPr algn="ctr"/>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A representative instance of the RAG process </a:t>
            </a:r>
            <a:r>
              <a:rPr lang="en-US" altLang="zh-CN" dirty="0" smtClean="0">
                <a:latin typeface="Arial" panose="020B0604020202020204" pitchFamily="34" charset="0"/>
                <a:cs typeface="Arial" panose="020B0604020202020204" pitchFamily="34" charset="0"/>
              </a:rPr>
              <a:t>applied </a:t>
            </a:r>
            <a:r>
              <a:rPr lang="en-US" altLang="zh-CN" dirty="0">
                <a:latin typeface="Arial" panose="020B0604020202020204" pitchFamily="34" charset="0"/>
                <a:cs typeface="Arial" panose="020B0604020202020204" pitchFamily="34" charset="0"/>
              </a:rPr>
              <a:t>to question answering </a:t>
            </a:r>
            <a:r>
              <a:rPr lang="en-US" altLang="zh-CN" dirty="0" smtClean="0">
                <a:latin typeface="Arial" panose="020B0604020202020204" pitchFamily="34" charset="0"/>
                <a:cs typeface="Arial" panose="020B0604020202020204" pitchFamily="34" charset="0"/>
              </a:rPr>
              <a:t>(</a:t>
            </a:r>
            <a:r>
              <a:rPr lang="en-US" altLang="zh-CN" dirty="0">
                <a:solidFill>
                  <a:schemeClr val="accent1"/>
                </a:solidFill>
                <a:latin typeface="Arial" panose="020B0604020202020204" pitchFamily="34" charset="0"/>
                <a:cs typeface="Arial" panose="020B0604020202020204" pitchFamily="34" charset="0"/>
              </a:rPr>
              <a:t>Gao,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189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4" name="文本框 13"/>
          <p:cNvSpPr txBox="1"/>
          <p:nvPr/>
        </p:nvSpPr>
        <p:spPr>
          <a:xfrm>
            <a:off x="1856163" y="6292110"/>
            <a:ext cx="867440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Table. </a:t>
            </a:r>
            <a:r>
              <a:rPr lang="en-US" altLang="zh-CN" dirty="0">
                <a:latin typeface="Arial" panose="020B0604020202020204" pitchFamily="34" charset="0"/>
                <a:cs typeface="Arial" panose="020B0604020202020204" pitchFamily="34" charset="0"/>
              </a:rPr>
              <a:t>Comparison between RAG and </a:t>
            </a:r>
            <a:r>
              <a:rPr lang="en-US" altLang="zh-CN" dirty="0" smtClean="0">
                <a:latin typeface="Arial" panose="020B0604020202020204" pitchFamily="34" charset="0"/>
                <a:cs typeface="Arial" panose="020B0604020202020204" pitchFamily="34" charset="0"/>
              </a:rPr>
              <a:t>Fine-Tuning (</a:t>
            </a:r>
            <a:r>
              <a:rPr lang="en-US" altLang="zh-CN" dirty="0" smtClean="0">
                <a:solidFill>
                  <a:schemeClr val="accent1"/>
                </a:solidFill>
                <a:latin typeface="Arial" panose="020B0604020202020204" pitchFamily="34" charset="0"/>
                <a:cs typeface="Arial" panose="020B0604020202020204" pitchFamily="34" charset="0"/>
              </a:rPr>
              <a:t>Gao</a:t>
            </a:r>
            <a:r>
              <a:rPr lang="en-US" altLang="zh-CN" dirty="0">
                <a:solidFill>
                  <a:schemeClr val="accent1"/>
                </a:solidFill>
                <a:latin typeface="Arial" panose="020B0604020202020204" pitchFamily="34" charset="0"/>
                <a:cs typeface="Arial" panose="020B0604020202020204" pitchFamily="34" charset="0"/>
              </a:rPr>
              <a:t>,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t>
            </a:r>
            <a:r>
              <a:rPr lang="en-US" altLang="zh-CN" dirty="0" smtClean="0">
                <a:solidFill>
                  <a:schemeClr val="accent1"/>
                </a:solidFill>
                <a:latin typeface="Arial" panose="020B0604020202020204" pitchFamily="34" charset="0"/>
                <a:cs typeface="Arial" panose="020B0604020202020204" pitchFamily="34" charset="0"/>
              </a:rPr>
              <a:t>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graphicFrame>
        <p:nvGraphicFramePr>
          <p:cNvPr id="15" name="Table 3"/>
          <p:cNvGraphicFramePr>
            <a:graphicFrameLocks noGrp="1"/>
          </p:cNvGraphicFramePr>
          <p:nvPr>
            <p:extLst>
              <p:ext uri="{D42A27DB-BD31-4B8C-83A1-F6EECF244321}">
                <p14:modId xmlns:p14="http://schemas.microsoft.com/office/powerpoint/2010/main" val="2105644954"/>
              </p:ext>
            </p:extLst>
          </p:nvPr>
        </p:nvGraphicFramePr>
        <p:xfrm>
          <a:off x="395860" y="1595895"/>
          <a:ext cx="11595015" cy="4602480"/>
        </p:xfrm>
        <a:graphic>
          <a:graphicData uri="http://schemas.openxmlformats.org/drawingml/2006/table">
            <a:tbl>
              <a:tblPr firstRow="1" bandRow="1">
                <a:tableStyleId>{5C22544A-7EE6-4342-B048-85BDC9FD1C3A}</a:tableStyleId>
              </a:tblPr>
              <a:tblGrid>
                <a:gridCol w="2067940">
                  <a:extLst>
                    <a:ext uri="{9D8B030D-6E8A-4147-A177-3AD203B41FA5}">
                      <a16:colId xmlns:a16="http://schemas.microsoft.com/office/drawing/2014/main" val="20000"/>
                    </a:ext>
                  </a:extLst>
                </a:gridCol>
                <a:gridCol w="5065842">
                  <a:extLst>
                    <a:ext uri="{9D8B030D-6E8A-4147-A177-3AD203B41FA5}">
                      <a16:colId xmlns:a16="http://schemas.microsoft.com/office/drawing/2014/main" val="20001"/>
                    </a:ext>
                  </a:extLst>
                </a:gridCol>
                <a:gridCol w="4461233">
                  <a:extLst>
                    <a:ext uri="{9D8B030D-6E8A-4147-A177-3AD203B41FA5}">
                      <a16:colId xmlns:a16="http://schemas.microsoft.com/office/drawing/2014/main" val="20002"/>
                    </a:ext>
                  </a:extLst>
                </a:gridCol>
              </a:tblGrid>
              <a:tr h="0">
                <a:tc>
                  <a:txBody>
                    <a:bodyPr/>
                    <a:lstStyle/>
                    <a:p>
                      <a:pPr algn="ctr"/>
                      <a:r>
                        <a:rPr sz="1400" dirty="0">
                          <a:latin typeface="Arial" panose="020B0604020202020204" pitchFamily="34" charset="0"/>
                          <a:cs typeface="Arial" panose="020B0604020202020204" pitchFamily="34" charset="0"/>
                        </a:rPr>
                        <a:t>Feature</a:t>
                      </a:r>
                    </a:p>
                  </a:txBody>
                  <a:tcPr/>
                </a:tc>
                <a:tc>
                  <a:txBody>
                    <a:bodyPr/>
                    <a:lstStyle/>
                    <a:p>
                      <a:pPr algn="ctr"/>
                      <a:r>
                        <a:rPr sz="1400" dirty="0">
                          <a:latin typeface="Arial" panose="020B0604020202020204" pitchFamily="34" charset="0"/>
                          <a:cs typeface="Arial" panose="020B0604020202020204" pitchFamily="34" charset="0"/>
                        </a:rPr>
                        <a:t>RAG</a:t>
                      </a:r>
                    </a:p>
                  </a:txBody>
                  <a:tcPr/>
                </a:tc>
                <a:tc>
                  <a:txBody>
                    <a:bodyPr/>
                    <a:lstStyle/>
                    <a:p>
                      <a:pPr algn="ctr"/>
                      <a:r>
                        <a:rPr sz="1400" dirty="0">
                          <a:latin typeface="Arial" panose="020B0604020202020204" pitchFamily="34" charset="0"/>
                          <a:cs typeface="Arial" panose="020B0604020202020204" pitchFamily="34" charset="0"/>
                        </a:rPr>
                        <a:t>Fine-Tuning</a:t>
                      </a:r>
                    </a:p>
                  </a:txBody>
                  <a:tcPr/>
                </a:tc>
                <a:extLst>
                  <a:ext uri="{0D108BD9-81ED-4DB2-BD59-A6C34878D82A}">
                    <a16:rowId xmlns:a16="http://schemas.microsoft.com/office/drawing/2014/main" val="10000"/>
                  </a:ext>
                </a:extLst>
              </a:tr>
              <a:tr h="0">
                <a:tc>
                  <a:txBody>
                    <a:bodyPr/>
                    <a:lstStyle/>
                    <a:p>
                      <a:pPr>
                        <a:defRPr sz="1440"/>
                      </a:pPr>
                      <a:r>
                        <a:rPr sz="1200">
                          <a:latin typeface="Arial" panose="020B0604020202020204" pitchFamily="34" charset="0"/>
                          <a:cs typeface="Arial" panose="020B0604020202020204" pitchFamily="34" charset="0"/>
                        </a:rPr>
                        <a:t>Knowledge Updates</a:t>
                      </a:r>
                    </a:p>
                  </a:txBody>
                  <a:tcPr/>
                </a:tc>
                <a:tc>
                  <a:txBody>
                    <a:bodyPr/>
                    <a:lstStyle/>
                    <a:p>
                      <a:pPr>
                        <a:defRPr sz="1440"/>
                      </a:pPr>
                      <a:r>
                        <a:rPr sz="1200">
                          <a:latin typeface="Arial" panose="020B0604020202020204" pitchFamily="34" charset="0"/>
                          <a:cs typeface="Arial" panose="020B0604020202020204" pitchFamily="34" charset="0"/>
                        </a:rPr>
                        <a:t>Directly updating the retrieval knowledge base ensures current information without frequent retraining, ideal for dynamic data environments.</a:t>
                      </a:r>
                    </a:p>
                  </a:txBody>
                  <a:tcPr/>
                </a:tc>
                <a:tc>
                  <a:txBody>
                    <a:bodyPr/>
                    <a:lstStyle/>
                    <a:p>
                      <a:pPr>
                        <a:defRPr sz="1440"/>
                      </a:pPr>
                      <a:r>
                        <a:rPr sz="1200" dirty="0">
                          <a:latin typeface="Arial" panose="020B0604020202020204" pitchFamily="34" charset="0"/>
                          <a:cs typeface="Arial" panose="020B0604020202020204" pitchFamily="34" charset="0"/>
                        </a:rPr>
                        <a:t>Requires retraining for knowledge and data updates, dealing with static data.</a:t>
                      </a:r>
                    </a:p>
                  </a:txBody>
                  <a:tcPr/>
                </a:tc>
                <a:extLst>
                  <a:ext uri="{0D108BD9-81ED-4DB2-BD59-A6C34878D82A}">
                    <a16:rowId xmlns:a16="http://schemas.microsoft.com/office/drawing/2014/main" val="10001"/>
                  </a:ext>
                </a:extLst>
              </a:tr>
              <a:tr h="0">
                <a:tc>
                  <a:txBody>
                    <a:bodyPr/>
                    <a:lstStyle/>
                    <a:p>
                      <a:pPr>
                        <a:defRPr sz="1440"/>
                      </a:pPr>
                      <a:r>
                        <a:rPr sz="1200">
                          <a:latin typeface="Arial" panose="020B0604020202020204" pitchFamily="34" charset="0"/>
                          <a:cs typeface="Arial" panose="020B0604020202020204" pitchFamily="34" charset="0"/>
                        </a:rPr>
                        <a:t>External Knowledge</a:t>
                      </a:r>
                    </a:p>
                  </a:txBody>
                  <a:tcPr/>
                </a:tc>
                <a:tc>
                  <a:txBody>
                    <a:bodyPr/>
                    <a:lstStyle/>
                    <a:p>
                      <a:pPr>
                        <a:defRPr sz="1440"/>
                      </a:pPr>
                      <a:r>
                        <a:rPr sz="1200" dirty="0">
                          <a:latin typeface="Arial" panose="020B0604020202020204" pitchFamily="34" charset="0"/>
                          <a:cs typeface="Arial" panose="020B0604020202020204" pitchFamily="34" charset="0"/>
                        </a:rPr>
                        <a:t>Proficient in leveraging external resources, especially for accessing documents or databases.</a:t>
                      </a:r>
                    </a:p>
                  </a:txBody>
                  <a:tcPr/>
                </a:tc>
                <a:tc>
                  <a:txBody>
                    <a:bodyPr/>
                    <a:lstStyle/>
                    <a:p>
                      <a:pPr>
                        <a:defRPr sz="1440"/>
                      </a:pPr>
                      <a:r>
                        <a:rPr sz="1200">
                          <a:latin typeface="Arial" panose="020B0604020202020204" pitchFamily="34" charset="0"/>
                          <a:cs typeface="Arial" panose="020B0604020202020204" pitchFamily="34" charset="0"/>
                        </a:rPr>
                        <a:t>Can align externally acquired knowledge with large language models but less practical for frequently changing data.</a:t>
                      </a:r>
                    </a:p>
                  </a:txBody>
                  <a:tcPr/>
                </a:tc>
                <a:extLst>
                  <a:ext uri="{0D108BD9-81ED-4DB2-BD59-A6C34878D82A}">
                    <a16:rowId xmlns:a16="http://schemas.microsoft.com/office/drawing/2014/main" val="10002"/>
                  </a:ext>
                </a:extLst>
              </a:tr>
              <a:tr h="0">
                <a:tc>
                  <a:txBody>
                    <a:bodyPr/>
                    <a:lstStyle/>
                    <a:p>
                      <a:pPr>
                        <a:defRPr sz="1440"/>
                      </a:pPr>
                      <a:r>
                        <a:rPr sz="1200">
                          <a:latin typeface="Arial" panose="020B0604020202020204" pitchFamily="34" charset="0"/>
                          <a:cs typeface="Arial" panose="020B0604020202020204" pitchFamily="34" charset="0"/>
                        </a:rPr>
                        <a:t>Data Processing</a:t>
                      </a:r>
                    </a:p>
                  </a:txBody>
                  <a:tcPr/>
                </a:tc>
                <a:tc>
                  <a:txBody>
                    <a:bodyPr/>
                    <a:lstStyle/>
                    <a:p>
                      <a:pPr>
                        <a:defRPr sz="1440"/>
                      </a:pPr>
                      <a:r>
                        <a:rPr sz="1200" dirty="0">
                          <a:latin typeface="Arial" panose="020B0604020202020204" pitchFamily="34" charset="0"/>
                          <a:cs typeface="Arial" panose="020B0604020202020204" pitchFamily="34" charset="0"/>
                        </a:rPr>
                        <a:t>Involves minimal data processing and handling.</a:t>
                      </a:r>
                    </a:p>
                  </a:txBody>
                  <a:tcPr/>
                </a:tc>
                <a:tc>
                  <a:txBody>
                    <a:bodyPr/>
                    <a:lstStyle/>
                    <a:p>
                      <a:pPr>
                        <a:defRPr sz="1440"/>
                      </a:pPr>
                      <a:r>
                        <a:rPr sz="1200">
                          <a:latin typeface="Arial" panose="020B0604020202020204" pitchFamily="34" charset="0"/>
                          <a:cs typeface="Arial" panose="020B0604020202020204" pitchFamily="34" charset="0"/>
                        </a:rPr>
                        <a:t>Depends on high-quality datasets; limited datasets may not significantly improve performance.</a:t>
                      </a:r>
                    </a:p>
                  </a:txBody>
                  <a:tcPr/>
                </a:tc>
                <a:extLst>
                  <a:ext uri="{0D108BD9-81ED-4DB2-BD59-A6C34878D82A}">
                    <a16:rowId xmlns:a16="http://schemas.microsoft.com/office/drawing/2014/main" val="10003"/>
                  </a:ext>
                </a:extLst>
              </a:tr>
              <a:tr h="0">
                <a:tc>
                  <a:txBody>
                    <a:bodyPr/>
                    <a:lstStyle/>
                    <a:p>
                      <a:pPr>
                        <a:defRPr sz="1440"/>
                      </a:pPr>
                      <a:r>
                        <a:rPr sz="1200">
                          <a:latin typeface="Arial" panose="020B0604020202020204" pitchFamily="34" charset="0"/>
                          <a:cs typeface="Arial" panose="020B0604020202020204" pitchFamily="34" charset="0"/>
                        </a:rPr>
                        <a:t>Model Customization</a:t>
                      </a:r>
                    </a:p>
                  </a:txBody>
                  <a:tcPr/>
                </a:tc>
                <a:tc>
                  <a:txBody>
                    <a:bodyPr/>
                    <a:lstStyle/>
                    <a:p>
                      <a:pPr>
                        <a:defRPr sz="1440"/>
                      </a:pPr>
                      <a:r>
                        <a:rPr sz="1200" dirty="0">
                          <a:latin typeface="Arial" panose="020B0604020202020204" pitchFamily="34" charset="0"/>
                          <a:cs typeface="Arial" panose="020B0604020202020204" pitchFamily="34" charset="0"/>
                        </a:rPr>
                        <a:t>Focuses on information retrieval and integrating external knowledge but may not fully customize model behavior or writing style.</a:t>
                      </a:r>
                    </a:p>
                  </a:txBody>
                  <a:tcPr/>
                </a:tc>
                <a:tc>
                  <a:txBody>
                    <a:bodyPr/>
                    <a:lstStyle/>
                    <a:p>
                      <a:pPr>
                        <a:defRPr sz="1440"/>
                      </a:pPr>
                      <a:r>
                        <a:rPr sz="1200" dirty="0">
                          <a:latin typeface="Arial" panose="020B0604020202020204" pitchFamily="34" charset="0"/>
                          <a:cs typeface="Arial" panose="020B0604020202020204" pitchFamily="34" charset="0"/>
                        </a:rPr>
                        <a:t>Allows adjustments in LLM behavior, writing style, or domain knowledge based on specific tones or terms.</a:t>
                      </a:r>
                    </a:p>
                  </a:txBody>
                  <a:tcPr/>
                </a:tc>
                <a:extLst>
                  <a:ext uri="{0D108BD9-81ED-4DB2-BD59-A6C34878D82A}">
                    <a16:rowId xmlns:a16="http://schemas.microsoft.com/office/drawing/2014/main" val="10004"/>
                  </a:ext>
                </a:extLst>
              </a:tr>
              <a:tr h="0">
                <a:tc>
                  <a:txBody>
                    <a:bodyPr/>
                    <a:lstStyle/>
                    <a:p>
                      <a:pPr>
                        <a:defRPr sz="1440"/>
                      </a:pPr>
                      <a:r>
                        <a:rPr sz="1200">
                          <a:latin typeface="Arial" panose="020B0604020202020204" pitchFamily="34" charset="0"/>
                          <a:cs typeface="Arial" panose="020B0604020202020204" pitchFamily="34" charset="0"/>
                        </a:rPr>
                        <a:t>Interpretability</a:t>
                      </a:r>
                    </a:p>
                  </a:txBody>
                  <a:tcPr/>
                </a:tc>
                <a:tc>
                  <a:txBody>
                    <a:bodyPr/>
                    <a:lstStyle/>
                    <a:p>
                      <a:pPr>
                        <a:defRPr sz="1440"/>
                      </a:pPr>
                      <a:r>
                        <a:rPr sz="1200">
                          <a:latin typeface="Arial" panose="020B0604020202020204" pitchFamily="34" charset="0"/>
                          <a:cs typeface="Arial" panose="020B0604020202020204" pitchFamily="34" charset="0"/>
                        </a:rPr>
                        <a:t>Responses can be traced back to specific data sources, offering higher interpretability and traceability.</a:t>
                      </a:r>
                    </a:p>
                  </a:txBody>
                  <a:tcPr/>
                </a:tc>
                <a:tc>
                  <a:txBody>
                    <a:bodyPr/>
                    <a:lstStyle/>
                    <a:p>
                      <a:pPr>
                        <a:defRPr sz="1440"/>
                      </a:pPr>
                      <a:r>
                        <a:rPr sz="1200" dirty="0">
                          <a:latin typeface="Arial" panose="020B0604020202020204" pitchFamily="34" charset="0"/>
                          <a:cs typeface="Arial" panose="020B0604020202020204" pitchFamily="34" charset="0"/>
                        </a:rPr>
                        <a:t>Acts like a black box, making it unclear why the model reacts a certain way, thus lower interpretability.</a:t>
                      </a:r>
                    </a:p>
                  </a:txBody>
                  <a:tcPr/>
                </a:tc>
                <a:extLst>
                  <a:ext uri="{0D108BD9-81ED-4DB2-BD59-A6C34878D82A}">
                    <a16:rowId xmlns:a16="http://schemas.microsoft.com/office/drawing/2014/main" val="10005"/>
                  </a:ext>
                </a:extLst>
              </a:tr>
              <a:tr h="0">
                <a:tc>
                  <a:txBody>
                    <a:bodyPr/>
                    <a:lstStyle/>
                    <a:p>
                      <a:pPr>
                        <a:defRPr sz="1440"/>
                      </a:pPr>
                      <a:r>
                        <a:rPr sz="1200">
                          <a:latin typeface="Arial" panose="020B0604020202020204" pitchFamily="34" charset="0"/>
                          <a:cs typeface="Arial" panose="020B0604020202020204" pitchFamily="34" charset="0"/>
                        </a:rPr>
                        <a:t>Computational Resources</a:t>
                      </a:r>
                    </a:p>
                  </a:txBody>
                  <a:tcPr/>
                </a:tc>
                <a:tc>
                  <a:txBody>
                    <a:bodyPr/>
                    <a:lstStyle/>
                    <a:p>
                      <a:pPr>
                        <a:defRPr sz="1440"/>
                      </a:pPr>
                      <a:r>
                        <a:rPr sz="1200" dirty="0">
                          <a:latin typeface="Arial" panose="020B0604020202020204" pitchFamily="34" charset="0"/>
                          <a:cs typeface="Arial" panose="020B0604020202020204" pitchFamily="34" charset="0"/>
                        </a:rPr>
                        <a:t>Requires resources for retrieval strategies and maintaining external data source integration and updates.</a:t>
                      </a:r>
                    </a:p>
                  </a:txBody>
                  <a:tcPr/>
                </a:tc>
                <a:tc>
                  <a:txBody>
                    <a:bodyPr/>
                    <a:lstStyle/>
                    <a:p>
                      <a:pPr>
                        <a:defRPr sz="1440"/>
                      </a:pPr>
                      <a:r>
                        <a:rPr sz="1200">
                          <a:latin typeface="Arial" panose="020B0604020202020204" pitchFamily="34" charset="0"/>
                          <a:cs typeface="Arial" panose="020B0604020202020204" pitchFamily="34" charset="0"/>
                        </a:rPr>
                        <a:t>Necessitates resources for dataset preparation, fine-tuning objectives, and computational needs.</a:t>
                      </a:r>
                    </a:p>
                  </a:txBody>
                  <a:tcPr/>
                </a:tc>
                <a:extLst>
                  <a:ext uri="{0D108BD9-81ED-4DB2-BD59-A6C34878D82A}">
                    <a16:rowId xmlns:a16="http://schemas.microsoft.com/office/drawing/2014/main" val="10006"/>
                  </a:ext>
                </a:extLst>
              </a:tr>
              <a:tr h="0">
                <a:tc>
                  <a:txBody>
                    <a:bodyPr/>
                    <a:lstStyle/>
                    <a:p>
                      <a:pPr>
                        <a:defRPr sz="1440"/>
                      </a:pPr>
                      <a:r>
                        <a:rPr sz="1200" dirty="0">
                          <a:latin typeface="Arial" panose="020B0604020202020204" pitchFamily="34" charset="0"/>
                          <a:cs typeface="Arial" panose="020B0604020202020204" pitchFamily="34" charset="0"/>
                        </a:rPr>
                        <a:t>Latency Requirements</a:t>
                      </a:r>
                    </a:p>
                  </a:txBody>
                  <a:tcPr/>
                </a:tc>
                <a:tc>
                  <a:txBody>
                    <a:bodyPr/>
                    <a:lstStyle/>
                    <a:p>
                      <a:pPr>
                        <a:defRPr sz="1440"/>
                      </a:pPr>
                      <a:r>
                        <a:rPr sz="1200" dirty="0">
                          <a:latin typeface="Arial" panose="020B0604020202020204" pitchFamily="34" charset="0"/>
                          <a:cs typeface="Arial" panose="020B0604020202020204" pitchFamily="34" charset="0"/>
                        </a:rPr>
                        <a:t>Data retrieval may lead to higher latency.</a:t>
                      </a:r>
                    </a:p>
                  </a:txBody>
                  <a:tcPr/>
                </a:tc>
                <a:tc>
                  <a:txBody>
                    <a:bodyPr/>
                    <a:lstStyle/>
                    <a:p>
                      <a:pPr>
                        <a:defRPr sz="1440"/>
                      </a:pPr>
                      <a:r>
                        <a:rPr sz="1200" dirty="0">
                          <a:latin typeface="Arial" panose="020B0604020202020204" pitchFamily="34" charset="0"/>
                          <a:cs typeface="Arial" panose="020B0604020202020204" pitchFamily="34" charset="0"/>
                        </a:rPr>
                        <a:t>After fine-tuning, can respond without retrieval, resulting in lower latency.</a:t>
                      </a:r>
                    </a:p>
                  </a:txBody>
                  <a:tcPr/>
                </a:tc>
                <a:extLst>
                  <a:ext uri="{0D108BD9-81ED-4DB2-BD59-A6C34878D82A}">
                    <a16:rowId xmlns:a16="http://schemas.microsoft.com/office/drawing/2014/main" val="10007"/>
                  </a:ext>
                </a:extLst>
              </a:tr>
              <a:tr h="0">
                <a:tc>
                  <a:txBody>
                    <a:bodyPr/>
                    <a:lstStyle/>
                    <a:p>
                      <a:pPr>
                        <a:defRPr sz="1440"/>
                      </a:pPr>
                      <a:r>
                        <a:rPr sz="1200">
                          <a:latin typeface="Arial" panose="020B0604020202020204" pitchFamily="34" charset="0"/>
                          <a:cs typeface="Arial" panose="020B0604020202020204" pitchFamily="34" charset="0"/>
                        </a:rPr>
                        <a:t>Reducing Hallucinations</a:t>
                      </a:r>
                    </a:p>
                  </a:txBody>
                  <a:tcPr/>
                </a:tc>
                <a:tc>
                  <a:txBody>
                    <a:bodyPr/>
                    <a:lstStyle/>
                    <a:p>
                      <a:pPr>
                        <a:defRPr sz="1440"/>
                      </a:pPr>
                      <a:r>
                        <a:rPr sz="1200">
                          <a:latin typeface="Arial" panose="020B0604020202020204" pitchFamily="34" charset="0"/>
                          <a:cs typeface="Arial" panose="020B0604020202020204" pitchFamily="34" charset="0"/>
                        </a:rPr>
                        <a:t>Less prone to hallucinations as answers are grounded in retrieved evidence.</a:t>
                      </a:r>
                    </a:p>
                  </a:txBody>
                  <a:tcPr/>
                </a:tc>
                <a:tc>
                  <a:txBody>
                    <a:bodyPr/>
                    <a:lstStyle/>
                    <a:p>
                      <a:pPr>
                        <a:defRPr sz="1440"/>
                      </a:pPr>
                      <a:r>
                        <a:rPr sz="1200" dirty="0">
                          <a:latin typeface="Arial" panose="020B0604020202020204" pitchFamily="34" charset="0"/>
                          <a:cs typeface="Arial" panose="020B0604020202020204" pitchFamily="34" charset="0"/>
                        </a:rPr>
                        <a:t>Can reduce hallucinations by training on specific domain data but may still exhibit hallucinations with unfamiliar inputs.</a:t>
                      </a:r>
                    </a:p>
                  </a:txBody>
                  <a:tcPr/>
                </a:tc>
                <a:extLst>
                  <a:ext uri="{0D108BD9-81ED-4DB2-BD59-A6C34878D82A}">
                    <a16:rowId xmlns:a16="http://schemas.microsoft.com/office/drawing/2014/main" val="10008"/>
                  </a:ext>
                </a:extLst>
              </a:tr>
              <a:tr h="0">
                <a:tc>
                  <a:txBody>
                    <a:bodyPr/>
                    <a:lstStyle/>
                    <a:p>
                      <a:pPr>
                        <a:defRPr sz="1440"/>
                      </a:pPr>
                      <a:r>
                        <a:rPr sz="1200" dirty="0">
                          <a:latin typeface="Arial" panose="020B0604020202020204" pitchFamily="34" charset="0"/>
                          <a:cs typeface="Arial" panose="020B0604020202020204" pitchFamily="34" charset="0"/>
                        </a:rPr>
                        <a:t>Ethical and Privacy Issues</a:t>
                      </a:r>
                    </a:p>
                  </a:txBody>
                  <a:tcPr/>
                </a:tc>
                <a:tc>
                  <a:txBody>
                    <a:bodyPr/>
                    <a:lstStyle/>
                    <a:p>
                      <a:pPr>
                        <a:defRPr sz="1440"/>
                      </a:pPr>
                      <a:r>
                        <a:rPr sz="1200" dirty="0">
                          <a:latin typeface="Arial" panose="020B0604020202020204" pitchFamily="34" charset="0"/>
                          <a:cs typeface="Arial" panose="020B0604020202020204" pitchFamily="34" charset="0"/>
                        </a:rPr>
                        <a:t>Concerns arise from storing and retrieving text from external databases.</a:t>
                      </a:r>
                    </a:p>
                  </a:txBody>
                  <a:tcPr/>
                </a:tc>
                <a:tc>
                  <a:txBody>
                    <a:bodyPr/>
                    <a:lstStyle/>
                    <a:p>
                      <a:pPr>
                        <a:defRPr sz="1440"/>
                      </a:pPr>
                      <a:r>
                        <a:rPr sz="1200" dirty="0">
                          <a:latin typeface="Arial" panose="020B0604020202020204" pitchFamily="34" charset="0"/>
                          <a:cs typeface="Arial" panose="020B0604020202020204" pitchFamily="34" charset="0"/>
                        </a:rPr>
                        <a:t>Concerns may arise due to sensitive content in the training data.</a:t>
                      </a:r>
                    </a:p>
                  </a:txBody>
                  <a:tcPr/>
                </a:tc>
                <a:extLst>
                  <a:ext uri="{0D108BD9-81ED-4DB2-BD59-A6C34878D82A}">
                    <a16:rowId xmlns:a16="http://schemas.microsoft.com/office/drawing/2014/main" val="10009"/>
                  </a:ext>
                </a:extLst>
              </a:tr>
            </a:tbl>
          </a:graphicData>
        </a:graphic>
      </p:graphicFrame>
      <p:sp>
        <p:nvSpPr>
          <p:cNvPr id="16" name="矩形 15"/>
          <p:cNvSpPr/>
          <p:nvPr/>
        </p:nvSpPr>
        <p:spPr>
          <a:xfrm>
            <a:off x="2123170" y="855830"/>
            <a:ext cx="840740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Compared to fine-tuning,</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we regard RAG as a costless </a:t>
            </a:r>
            <a:r>
              <a:rPr lang="en-US" altLang="zh-CN" dirty="0">
                <a:latin typeface="Arial" panose="020B0604020202020204" pitchFamily="34" charset="0"/>
                <a:cs typeface="Arial" panose="020B0604020202020204" pitchFamily="34" charset="0"/>
              </a:rPr>
              <a:t>technique for knowledge injection to </a:t>
            </a:r>
            <a:r>
              <a:rPr lang="en-US" altLang="zh-CN" dirty="0" smtClean="0">
                <a:latin typeface="Arial" panose="020B0604020202020204" pitchFamily="34" charset="0"/>
                <a:cs typeface="Arial" panose="020B0604020202020204" pitchFamily="34" charset="0"/>
              </a:rPr>
              <a:t>enhance the capability of LLMs with reliability and efficiency.</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195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1. Provided solid answers with accurate data </a:t>
            </a:r>
            <a:endParaRPr lang="en-US" altLang="zh-CN" dirty="0">
              <a:latin typeface="Arial" panose="020B0604020202020204" pitchFamily="34" charset="0"/>
              <a:cs typeface="Arial" panose="020B0604020202020204" pitchFamily="34" charset="0"/>
            </a:endParaRPr>
          </a:p>
        </p:txBody>
      </p:sp>
      <p:grpSp>
        <p:nvGrpSpPr>
          <p:cNvPr id="15" name="组合 14"/>
          <p:cNvGrpSpPr/>
          <p:nvPr/>
        </p:nvGrpSpPr>
        <p:grpSpPr>
          <a:xfrm>
            <a:off x="1349429" y="1477673"/>
            <a:ext cx="8764666" cy="5248368"/>
            <a:chOff x="543375" y="1543282"/>
            <a:chExt cx="8104323" cy="4852948"/>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644" t="25051" r="4432" b="16767"/>
            <a:stretch/>
          </p:blipFill>
          <p:spPr>
            <a:xfrm>
              <a:off x="553564" y="3081231"/>
              <a:ext cx="8094134" cy="2973493"/>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974" t="9575" r="4947" b="62409"/>
            <a:stretch/>
          </p:blipFill>
          <p:spPr>
            <a:xfrm>
              <a:off x="543375" y="1543282"/>
              <a:ext cx="8087837" cy="1443758"/>
            </a:xfrm>
            <a:prstGeom prst="rect">
              <a:avLst/>
            </a:prstGeom>
          </p:spPr>
        </p:pic>
        <p:sp>
          <p:nvSpPr>
            <p:cNvPr id="14" name="文本框 13"/>
            <p:cNvSpPr txBox="1"/>
            <p:nvPr/>
          </p:nvSpPr>
          <p:spPr>
            <a:xfrm>
              <a:off x="3049973" y="6054724"/>
              <a:ext cx="3253960" cy="341506"/>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t>
              </a:r>
              <a:r>
                <a:rPr lang="en-US" altLang="zh-CN" dirty="0" smtClean="0">
                  <a:latin typeface="Arial" panose="020B0604020202020204" pitchFamily="34" charset="0"/>
                  <a:cs typeface="Arial" panose="020B0604020202020204" pitchFamily="34" charset="0"/>
                </a:rPr>
                <a:t>Q&amp;A case 1 in DST-GPT</a:t>
              </a:r>
              <a:endParaRPr lang="en-US" altLang="zh-CN" dirty="0">
                <a:latin typeface="Arial" panose="020B0604020202020204" pitchFamily="34" charset="0"/>
                <a:cs typeface="Arial" panose="020B0604020202020204" pitchFamily="34" charset="0"/>
              </a:endParaRPr>
            </a:p>
          </p:txBody>
        </p:sp>
      </p:grpSp>
      <p:cxnSp>
        <p:nvCxnSpPr>
          <p:cNvPr id="19" name="直接连接符 18"/>
          <p:cNvCxnSpPr/>
          <p:nvPr/>
        </p:nvCxnSpPr>
        <p:spPr>
          <a:xfrm>
            <a:off x="6373707" y="3969173"/>
            <a:ext cx="3401453"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13280" y="4131734"/>
            <a:ext cx="2086187" cy="15072"/>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431628" y="4305346"/>
            <a:ext cx="7220372" cy="41533"/>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79598" y="3286881"/>
            <a:ext cx="2436561" cy="369332"/>
          </a:xfrm>
          <a:prstGeom prst="rect">
            <a:avLst/>
          </a:prstGeom>
          <a:solidFill>
            <a:schemeClr val="bg1"/>
          </a:solidFill>
        </p:spPr>
        <p:txBody>
          <a:bodyPr wrap="square" rtlCol="0">
            <a:spAutoFit/>
          </a:bodyPr>
          <a:lstStyle/>
          <a:p>
            <a:r>
              <a:rPr lang="en-US" altLang="zh-CN" dirty="0" smtClean="0">
                <a:solidFill>
                  <a:schemeClr val="accent6">
                    <a:lumMod val="60000"/>
                    <a:lumOff val="40000"/>
                  </a:schemeClr>
                </a:solidFill>
                <a:latin typeface="Arial" panose="020B0604020202020204" pitchFamily="34" charset="0"/>
                <a:cs typeface="Arial" panose="020B0604020202020204" pitchFamily="34" charset="0"/>
              </a:rPr>
              <a:t>specific descriptions</a:t>
            </a:r>
            <a:endParaRPr lang="en-US" altLang="zh-CN"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6" name="文本框 25"/>
          <p:cNvSpPr txBox="1"/>
          <p:nvPr/>
        </p:nvSpPr>
        <p:spPr>
          <a:xfrm>
            <a:off x="7479598" y="5794338"/>
            <a:ext cx="2436561" cy="369332"/>
          </a:xfrm>
          <a:prstGeom prst="rect">
            <a:avLst/>
          </a:prstGeom>
          <a:solidFill>
            <a:schemeClr val="bg1"/>
          </a:solid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s</a:t>
            </a:r>
            <a:r>
              <a:rPr lang="en-US" altLang="zh-CN" dirty="0" smtClean="0">
                <a:solidFill>
                  <a:srgbClr val="FF0000"/>
                </a:solidFill>
                <a:latin typeface="Arial" panose="020B0604020202020204" pitchFamily="34" charset="0"/>
                <a:cs typeface="Arial" panose="020B0604020202020204" pitchFamily="34" charset="0"/>
              </a:rPr>
              <a:t>ignificant </a:t>
            </a:r>
            <a:r>
              <a:rPr lang="en-US" altLang="zh-CN" dirty="0" err="1" smtClean="0">
                <a:solidFill>
                  <a:srgbClr val="FF0000"/>
                </a:solidFill>
                <a:latin typeface="Arial" panose="020B0604020202020204" pitchFamily="34" charset="0"/>
                <a:cs typeface="Arial" panose="020B0604020202020204" pitchFamily="34" charset="0"/>
              </a:rPr>
              <a:t>illlusions</a:t>
            </a:r>
            <a:endParaRPr lang="en-US" altLang="zh-CN" dirty="0">
              <a:solidFill>
                <a:srgbClr val="FF0000"/>
              </a:solidFill>
              <a:latin typeface="Arial" panose="020B0604020202020204" pitchFamily="34" charset="0"/>
              <a:cs typeface="Arial" panose="020B0604020202020204" pitchFamily="34" charset="0"/>
            </a:endParaRPr>
          </a:p>
        </p:txBody>
      </p:sp>
      <p:cxnSp>
        <p:nvCxnSpPr>
          <p:cNvPr id="27" name="直接连接符 26"/>
          <p:cNvCxnSpPr/>
          <p:nvPr/>
        </p:nvCxnSpPr>
        <p:spPr>
          <a:xfrm flipV="1">
            <a:off x="2113280" y="5613400"/>
            <a:ext cx="6960870" cy="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938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latin typeface="Arial" panose="020B0604020202020204" pitchFamily="34" charset="0"/>
                <a:cs typeface="Arial" panose="020B0604020202020204" pitchFamily="34" charset="0"/>
              </a:rPr>
              <a:t>2</a:t>
            </a:r>
            <a:r>
              <a:rPr lang="en-US" altLang="zh-CN" dirty="0" smtClean="0">
                <a:latin typeface="Arial" panose="020B0604020202020204" pitchFamily="34" charset="0"/>
                <a:cs typeface="Arial" panose="020B0604020202020204" pitchFamily="34" charset="0"/>
              </a:rPr>
              <a:t>. Chain of thought </a:t>
            </a:r>
            <a:r>
              <a:rPr lang="en-US" altLang="zh-CN" dirty="0" smtClean="0">
                <a:latin typeface="Arial" panose="020B0604020202020204" pitchFamily="34" charset="0"/>
                <a:cs typeface="Arial" panose="020B0604020202020204" pitchFamily="34" charset="0"/>
              </a:rPr>
              <a:t>with </a:t>
            </a:r>
            <a:r>
              <a:rPr lang="en-US" altLang="zh-CN" dirty="0" err="1" smtClean="0">
                <a:latin typeface="Arial" panose="020B0604020202020204" pitchFamily="34" charset="0"/>
                <a:cs typeface="Arial" panose="020B0604020202020204" pitchFamily="34" charset="0"/>
              </a:rPr>
              <a:t>retrival</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4197849" y="6383597"/>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t>
            </a:r>
            <a:r>
              <a:rPr lang="en-US" altLang="zh-CN" dirty="0" smtClean="0">
                <a:latin typeface="Arial" panose="020B0604020202020204" pitchFamily="34" charset="0"/>
                <a:cs typeface="Arial" panose="020B0604020202020204" pitchFamily="34" charset="0"/>
              </a:rPr>
              <a:t>Q&amp;A case 2 in DST-GPT</a:t>
            </a:r>
            <a:endParaRPr lang="en-US" altLang="zh-CN"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5137" b="38194"/>
          <a:stretch/>
        </p:blipFill>
        <p:spPr>
          <a:xfrm>
            <a:off x="2494895" y="1670942"/>
            <a:ext cx="6480286" cy="1774395"/>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t="33342" b="42385"/>
          <a:stretch/>
        </p:blipFill>
        <p:spPr>
          <a:xfrm>
            <a:off x="2494890" y="1498600"/>
            <a:ext cx="6480290" cy="922875"/>
          </a:xfrm>
          <a:prstGeom prst="rect">
            <a:avLst/>
          </a:prstGeom>
        </p:spPr>
      </p:pic>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b="17245"/>
          <a:stretch/>
        </p:blipFill>
        <p:spPr>
          <a:xfrm>
            <a:off x="2515830" y="3247324"/>
            <a:ext cx="6459350" cy="3136273"/>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t="16023" b="43387"/>
          <a:stretch/>
        </p:blipFill>
        <p:spPr>
          <a:xfrm>
            <a:off x="2497226" y="3247324"/>
            <a:ext cx="6459350" cy="1538271"/>
          </a:xfrm>
          <a:prstGeom prst="rect">
            <a:avLst/>
          </a:prstGeom>
        </p:spPr>
      </p:pic>
      <p:sp>
        <p:nvSpPr>
          <p:cNvPr id="23" name="矩形 22"/>
          <p:cNvSpPr/>
          <p:nvPr/>
        </p:nvSpPr>
        <p:spPr>
          <a:xfrm>
            <a:off x="3705935" y="1848585"/>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80653" y="2892663"/>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276414" y="5070431"/>
            <a:ext cx="286945" cy="185676"/>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3880653" y="2106507"/>
            <a:ext cx="149480" cy="71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123109" y="3099791"/>
            <a:ext cx="2153305" cy="186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3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3</a:t>
            </a:r>
            <a:r>
              <a:rPr lang="en-US" altLang="zh-CN" dirty="0" smtClean="0">
                <a:latin typeface="Arial" panose="020B0604020202020204" pitchFamily="34" charset="0"/>
                <a:cs typeface="Arial" panose="020B0604020202020204" pitchFamily="34" charset="0"/>
              </a:rPr>
              <a:t>. Multi-lingual Capability</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4197849" y="6383597"/>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t>
            </a:r>
            <a:r>
              <a:rPr lang="en-US" altLang="zh-CN" dirty="0" smtClean="0">
                <a:latin typeface="Arial" panose="020B0604020202020204" pitchFamily="34" charset="0"/>
                <a:cs typeface="Arial" panose="020B0604020202020204" pitchFamily="34" charset="0"/>
              </a:rPr>
              <a:t>Q&amp;A case 2 in DST-GPT</a:t>
            </a:r>
            <a:endParaRPr lang="en-US" altLang="zh-CN"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5137" b="38194"/>
          <a:stretch/>
        </p:blipFill>
        <p:spPr>
          <a:xfrm>
            <a:off x="2494895" y="1670942"/>
            <a:ext cx="6480286" cy="1774395"/>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t="33342" b="42385"/>
          <a:stretch/>
        </p:blipFill>
        <p:spPr>
          <a:xfrm>
            <a:off x="2494890" y="1498600"/>
            <a:ext cx="6480290" cy="922875"/>
          </a:xfrm>
          <a:prstGeom prst="rect">
            <a:avLst/>
          </a:prstGeom>
        </p:spPr>
      </p:pic>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b="17245"/>
          <a:stretch/>
        </p:blipFill>
        <p:spPr>
          <a:xfrm>
            <a:off x="2515830" y="3247324"/>
            <a:ext cx="6459350" cy="3136273"/>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t="16023" b="43387"/>
          <a:stretch/>
        </p:blipFill>
        <p:spPr>
          <a:xfrm>
            <a:off x="2497226" y="3247324"/>
            <a:ext cx="6459350" cy="1538271"/>
          </a:xfrm>
          <a:prstGeom prst="rect">
            <a:avLst/>
          </a:prstGeom>
        </p:spPr>
      </p:pic>
      <p:sp>
        <p:nvSpPr>
          <p:cNvPr id="23" name="矩形 22"/>
          <p:cNvSpPr/>
          <p:nvPr/>
        </p:nvSpPr>
        <p:spPr>
          <a:xfrm>
            <a:off x="3705935" y="1848585"/>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80653" y="2892663"/>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276414" y="5070431"/>
            <a:ext cx="286945" cy="185676"/>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3880653" y="2106507"/>
            <a:ext cx="149480" cy="71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123109" y="3099791"/>
            <a:ext cx="2153305" cy="186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78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3997" y="1825625"/>
            <a:ext cx="6964006" cy="4351338"/>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4" name="矩形 3"/>
          <p:cNvSpPr/>
          <p:nvPr/>
        </p:nvSpPr>
        <p:spPr>
          <a:xfrm>
            <a:off x="3113933" y="6241535"/>
            <a:ext cx="6348854" cy="369332"/>
          </a:xfrm>
          <a:prstGeom prst="rect">
            <a:avLst/>
          </a:prstGeom>
        </p:spPr>
        <p:txBody>
          <a:bodyPr wrap="none">
            <a:spAutoFit/>
          </a:bodyPr>
          <a:lstStyle/>
          <a:p>
            <a:r>
              <a:rPr lang="en-US" altLang="zh-CN" dirty="0" smtClean="0">
                <a:latin typeface="Arial" panose="020B0604020202020204" pitchFamily="34" charset="0"/>
                <a:cs typeface="Arial" panose="020B0604020202020204" pitchFamily="34" charset="0"/>
              </a:rPr>
              <a:t>Figure. A heating mod with GUI in DST(      </a:t>
            </a:r>
            <a:r>
              <a:rPr lang="zh-CN" altLang="en-US" dirty="0" smtClean="0">
                <a:solidFill>
                  <a:schemeClr val="accent1"/>
                </a:solidFill>
                <a:latin typeface="Arial" panose="020B0604020202020204" pitchFamily="34" charset="0"/>
                <a:cs typeface="Arial" panose="020B0604020202020204" pitchFamily="34" charset="0"/>
              </a:rPr>
              <a:t>BV</a:t>
            </a:r>
            <a:r>
              <a:rPr lang="zh-CN" altLang="en-US" dirty="0">
                <a:solidFill>
                  <a:schemeClr val="accent1"/>
                </a:solidFill>
                <a:latin typeface="Arial" panose="020B0604020202020204" pitchFamily="34" charset="0"/>
                <a:cs typeface="Arial" panose="020B0604020202020204" pitchFamily="34" charset="0"/>
              </a:rPr>
              <a:t>1pN411K7</a:t>
            </a:r>
            <a:r>
              <a:rPr lang="zh-CN" altLang="en-US" dirty="0" smtClean="0">
                <a:solidFill>
                  <a:schemeClr val="accent1"/>
                </a:solidFill>
                <a:latin typeface="Arial" panose="020B0604020202020204" pitchFamily="34" charset="0"/>
                <a:cs typeface="Arial" panose="020B0604020202020204" pitchFamily="34" charset="0"/>
              </a:rPr>
              <a:t>aE</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529" y="6263732"/>
            <a:ext cx="338668" cy="338668"/>
          </a:xfrm>
          <a:prstGeom prst="rect">
            <a:avLst/>
          </a:prstGeom>
        </p:spPr>
      </p:pic>
      <p:sp>
        <p:nvSpPr>
          <p:cNvPr id="14" name="矩形 13"/>
          <p:cNvSpPr/>
          <p:nvPr/>
        </p:nvSpPr>
        <p:spPr>
          <a:xfrm>
            <a:off x="1699037" y="967941"/>
            <a:ext cx="8793925"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In the future, we hope to provide an API for DST-GPT that can be integrated into games as a </a:t>
            </a:r>
            <a:r>
              <a:rPr lang="en-US" altLang="zh-CN" sz="2000" dirty="0" smtClean="0">
                <a:latin typeface="Arial" panose="020B0604020202020204" pitchFamily="34" charset="0"/>
                <a:cs typeface="Arial" panose="020B0604020202020204" pitchFamily="34" charset="0"/>
              </a:rPr>
              <a:t>mod, </a:t>
            </a:r>
            <a:r>
              <a:rPr lang="en-US" altLang="zh-CN" sz="2000" dirty="0">
                <a:latin typeface="Arial" panose="020B0604020202020204" pitchFamily="34" charset="0"/>
                <a:cs typeface="Arial" panose="020B0604020202020204" pitchFamily="34" charset="0"/>
              </a:rPr>
              <a:t>allowing players to access it at any time.</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3498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latin typeface="Arial" panose="020B0604020202020204" pitchFamily="34" charset="0"/>
                <a:cs typeface="Arial" panose="020B0604020202020204" pitchFamily="34" charset="0"/>
              </a:rPr>
              <a:t>References</a:t>
            </a:r>
            <a:endParaRPr lang="zh-CN" altLang="en-US" sz="400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r>
              <a:rPr lang="en-US" altLang="zh-CN" dirty="0" smtClean="0"/>
              <a:t>Gao</a:t>
            </a:r>
            <a:r>
              <a:rPr lang="en-US" altLang="zh-CN" dirty="0"/>
              <a:t>, </a:t>
            </a:r>
            <a:r>
              <a:rPr lang="en-US" altLang="zh-CN" dirty="0" err="1"/>
              <a:t>Yunfan</a:t>
            </a:r>
            <a:r>
              <a:rPr lang="en-US" altLang="zh-CN" dirty="0"/>
              <a:t>, et al. "Retrieval-augmented generation for large language models: A survey." </a:t>
            </a:r>
            <a:r>
              <a:rPr lang="en-US" altLang="zh-CN" i="1" dirty="0" err="1"/>
              <a:t>arXiv</a:t>
            </a:r>
            <a:r>
              <a:rPr lang="en-US" altLang="zh-CN" i="1" dirty="0"/>
              <a:t> preprint arXiv:2312.10997</a:t>
            </a:r>
            <a:r>
              <a:rPr lang="en-US" altLang="zh-CN" dirty="0"/>
              <a:t> (2023</a:t>
            </a:r>
            <a:r>
              <a:rPr lang="en-US" altLang="zh-CN" dirty="0" smtClean="0"/>
              <a:t>).</a:t>
            </a:r>
          </a:p>
          <a:p>
            <a:r>
              <a:rPr lang="en-US" altLang="zh-CN" dirty="0" err="1"/>
              <a:t>Ovadia</a:t>
            </a:r>
            <a:r>
              <a:rPr lang="en-US" altLang="zh-CN" dirty="0"/>
              <a:t>, </a:t>
            </a:r>
            <a:r>
              <a:rPr lang="en-US" altLang="zh-CN" dirty="0" err="1"/>
              <a:t>Oded</a:t>
            </a:r>
            <a:r>
              <a:rPr lang="en-US" altLang="zh-CN" dirty="0"/>
              <a:t>, et al. "Fine-tuning or retrieval? comparing knowledge injection in </a:t>
            </a:r>
            <a:r>
              <a:rPr lang="en-US" altLang="zh-CN" dirty="0" err="1"/>
              <a:t>llms</a:t>
            </a:r>
            <a:r>
              <a:rPr lang="en-US" altLang="zh-CN" dirty="0"/>
              <a:t>." </a:t>
            </a:r>
            <a:r>
              <a:rPr lang="en-US" altLang="zh-CN" i="1" dirty="0" err="1"/>
              <a:t>arXiv</a:t>
            </a:r>
            <a:r>
              <a:rPr lang="en-US" altLang="zh-CN" i="1" dirty="0"/>
              <a:t> preprint arXiv:2312.05934</a:t>
            </a:r>
            <a:r>
              <a:rPr lang="en-US" altLang="zh-CN" dirty="0"/>
              <a:t> (2023</a:t>
            </a:r>
            <a:r>
              <a:rPr lang="en-US" altLang="zh-CN" dirty="0" smtClean="0"/>
              <a:t>).</a:t>
            </a:r>
          </a:p>
          <a:p>
            <a:r>
              <a:rPr lang="en-US" altLang="zh-CN" dirty="0"/>
              <a:t>Zhao, Wayne Xin, et al. "A survey of large language models." </a:t>
            </a:r>
            <a:r>
              <a:rPr lang="en-US" altLang="zh-CN" i="1" dirty="0" err="1"/>
              <a:t>arXiv</a:t>
            </a:r>
            <a:r>
              <a:rPr lang="en-US" altLang="zh-CN" i="1" dirty="0"/>
              <a:t> preprint arXiv:2303.18223</a:t>
            </a:r>
            <a:r>
              <a:rPr lang="en-US" altLang="zh-CN" dirty="0"/>
              <a:t> (2023).</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5571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4550589" y="-152400"/>
            <a:ext cx="12270050" cy="7800624"/>
            <a:chOff x="-4415122" y="59688"/>
            <a:chExt cx="12270050" cy="7800624"/>
          </a:xfrm>
        </p:grpSpPr>
        <p:sp>
          <p:nvSpPr>
            <p:cNvPr id="12" name="空心弧 11"/>
            <p:cNvSpPr/>
            <p:nvPr/>
          </p:nvSpPr>
          <p:spPr>
            <a:xfrm>
              <a:off x="-4415122" y="59688"/>
              <a:ext cx="7800624" cy="7800624"/>
            </a:xfrm>
            <a:prstGeom prst="blockArc">
              <a:avLst>
                <a:gd name="adj1" fmla="val 18900000"/>
                <a:gd name="adj2" fmla="val 2700000"/>
                <a:gd name="adj3" fmla="val 277"/>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2540191" y="1325486"/>
              <a:ext cx="3792876"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t"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1. Introduction</a:t>
              </a:r>
              <a:endParaRPr lang="zh-CN" altLang="en-US" sz="3200" kern="1200" dirty="0">
                <a:latin typeface="Arial" panose="020B0604020202020204" pitchFamily="34" charset="0"/>
                <a:cs typeface="Arial" panose="020B0604020202020204" pitchFamily="34" charset="0"/>
              </a:endParaRPr>
            </a:p>
            <a:p>
              <a:pPr marL="285750" lvl="1" indent="-285750" algn="l" defTabSz="1422400">
                <a:lnSpc>
                  <a:spcPct val="90000"/>
                </a:lnSpc>
                <a:spcBef>
                  <a:spcPct val="0"/>
                </a:spcBef>
                <a:spcAft>
                  <a:spcPct val="15000"/>
                </a:spcAft>
                <a:buChar char="••"/>
              </a:pPr>
              <a:endParaRPr lang="zh-CN" altLang="en-US" sz="3200" kern="1200" dirty="0"/>
            </a:p>
          </p:txBody>
        </p:sp>
        <p:sp>
          <p:nvSpPr>
            <p:cNvPr id="14" name="椭圆 13"/>
            <p:cNvSpPr/>
            <p:nvPr/>
          </p:nvSpPr>
          <p:spPr>
            <a:xfrm>
              <a:off x="2210977" y="1259643"/>
              <a:ext cx="658425" cy="658425"/>
            </a:xfrm>
            <a:prstGeom prst="ellipse">
              <a:avLst/>
            </a:prstGeom>
            <a:solidFill>
              <a:schemeClr val="accent4">
                <a:lumMod val="40000"/>
                <a:lumOff val="60000"/>
              </a:schemeClr>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3017199" y="2116060"/>
              <a:ext cx="4837729"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2. </a:t>
              </a:r>
              <a:r>
                <a:rPr lang="en-US" altLang="zh-CN" sz="3200" kern="1200" dirty="0" err="1" smtClean="0">
                  <a:latin typeface="Arial" panose="020B0604020202020204" pitchFamily="34" charset="0"/>
                  <a:cs typeface="Arial" panose="020B0604020202020204" pitchFamily="34" charset="0"/>
                </a:rPr>
                <a:t>Overiew</a:t>
              </a:r>
              <a:r>
                <a:rPr lang="en-US" altLang="zh-CN" sz="3200" kern="1200" dirty="0" smtClean="0">
                  <a:latin typeface="Arial" panose="020B0604020202020204" pitchFamily="34" charset="0"/>
                  <a:cs typeface="Arial" panose="020B0604020202020204" pitchFamily="34" charset="0"/>
                </a:rPr>
                <a:t> of DST-GPT</a:t>
              </a:r>
              <a:endParaRPr lang="zh-CN" altLang="en-US" sz="3200" kern="1200" dirty="0">
                <a:latin typeface="Arial" panose="020B0604020202020204" pitchFamily="34" charset="0"/>
                <a:cs typeface="Arial" panose="020B0604020202020204" pitchFamily="34" charset="0"/>
              </a:endParaRPr>
            </a:p>
          </p:txBody>
        </p:sp>
        <p:sp>
          <p:nvSpPr>
            <p:cNvPr id="16" name="椭圆 15"/>
            <p:cNvSpPr/>
            <p:nvPr/>
          </p:nvSpPr>
          <p:spPr>
            <a:xfrm>
              <a:off x="2687988" y="2050218"/>
              <a:ext cx="658425" cy="658425"/>
            </a:xfrm>
            <a:prstGeom prst="ellipse">
              <a:avLst/>
            </a:prstGeom>
            <a:solidFill>
              <a:srgbClr val="FDC63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3278599" y="2906055"/>
              <a:ext cx="4576329"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3. Data Preparation</a:t>
              </a:r>
              <a:endParaRPr lang="zh-CN" altLang="en-US" sz="3200" kern="1200" dirty="0">
                <a:latin typeface="Arial" panose="020B0604020202020204" pitchFamily="34" charset="0"/>
                <a:cs typeface="Arial" panose="020B0604020202020204" pitchFamily="34" charset="0"/>
              </a:endParaRPr>
            </a:p>
          </p:txBody>
        </p:sp>
        <p:sp>
          <p:nvSpPr>
            <p:cNvPr id="18" name="椭圆 17"/>
            <p:cNvSpPr/>
            <p:nvPr/>
          </p:nvSpPr>
          <p:spPr>
            <a:xfrm>
              <a:off x="2949387" y="2840212"/>
              <a:ext cx="658425" cy="658425"/>
            </a:xfrm>
            <a:prstGeom prst="ellipse">
              <a:avLst/>
            </a:prstGeom>
            <a:solidFill>
              <a:srgbClr val="F6B54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9" name="任意多边形 18"/>
            <p:cNvSpPr/>
            <p:nvPr/>
          </p:nvSpPr>
          <p:spPr>
            <a:xfrm>
              <a:off x="3362062" y="3696629"/>
              <a:ext cx="3834605" cy="526740"/>
            </a:xfrm>
            <a:custGeom>
              <a:avLst/>
              <a:gdLst>
                <a:gd name="connsiteX0" fmla="*/ 0 w 7948228"/>
                <a:gd name="connsiteY0" fmla="*/ 0 h 526740"/>
                <a:gd name="connsiteX1" fmla="*/ 7948228 w 7948228"/>
                <a:gd name="connsiteY1" fmla="*/ 0 h 526740"/>
                <a:gd name="connsiteX2" fmla="*/ 7948228 w 7948228"/>
                <a:gd name="connsiteY2" fmla="*/ 526740 h 526740"/>
                <a:gd name="connsiteX3" fmla="*/ 0 w 7948228"/>
                <a:gd name="connsiteY3" fmla="*/ 526740 h 526740"/>
                <a:gd name="connsiteX4" fmla="*/ 0 w 7948228"/>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28" h="526740">
                  <a:moveTo>
                    <a:pt x="0" y="0"/>
                  </a:moveTo>
                  <a:lnTo>
                    <a:pt x="7948228" y="0"/>
                  </a:lnTo>
                  <a:lnTo>
                    <a:pt x="7948228"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4. Framework</a:t>
              </a:r>
              <a:endParaRPr lang="zh-CN" altLang="en-US" sz="3200" kern="1200" dirty="0">
                <a:latin typeface="Arial" panose="020B0604020202020204" pitchFamily="34" charset="0"/>
                <a:cs typeface="Arial" panose="020B0604020202020204" pitchFamily="34" charset="0"/>
              </a:endParaRPr>
            </a:p>
          </p:txBody>
        </p:sp>
        <p:sp>
          <p:nvSpPr>
            <p:cNvPr id="20" name="椭圆 19"/>
            <p:cNvSpPr/>
            <p:nvPr/>
          </p:nvSpPr>
          <p:spPr>
            <a:xfrm>
              <a:off x="3032850" y="3630787"/>
              <a:ext cx="658425" cy="658425"/>
            </a:xfrm>
            <a:prstGeom prst="ellipse">
              <a:avLst/>
            </a:prstGeom>
            <a:solidFill>
              <a:srgbClr val="F18E50"/>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任意多边形 20"/>
            <p:cNvSpPr/>
            <p:nvPr/>
          </p:nvSpPr>
          <p:spPr>
            <a:xfrm>
              <a:off x="3278600" y="4487204"/>
              <a:ext cx="3054467"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5. Cases</a:t>
              </a:r>
              <a:endParaRPr lang="zh-CN" altLang="en-US" sz="3200" kern="1200" dirty="0">
                <a:latin typeface="Arial" panose="020B0604020202020204" pitchFamily="34" charset="0"/>
                <a:cs typeface="Arial" panose="020B0604020202020204" pitchFamily="34" charset="0"/>
              </a:endParaRPr>
            </a:p>
          </p:txBody>
        </p:sp>
        <p:sp>
          <p:nvSpPr>
            <p:cNvPr id="22" name="椭圆 21"/>
            <p:cNvSpPr/>
            <p:nvPr/>
          </p:nvSpPr>
          <p:spPr>
            <a:xfrm>
              <a:off x="2949387" y="4421361"/>
              <a:ext cx="658425" cy="658425"/>
            </a:xfrm>
            <a:prstGeom prst="ellipse">
              <a:avLst/>
            </a:prstGeom>
            <a:solidFill>
              <a:srgbClr val="EF655D"/>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3" name="任意多边形 22"/>
            <p:cNvSpPr/>
            <p:nvPr/>
          </p:nvSpPr>
          <p:spPr>
            <a:xfrm>
              <a:off x="3017200" y="5277198"/>
              <a:ext cx="3315867"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6. Future Work</a:t>
              </a:r>
              <a:endParaRPr lang="zh-CN" altLang="en-US" sz="3200" kern="1200" dirty="0">
                <a:latin typeface="Arial" panose="020B0604020202020204" pitchFamily="34" charset="0"/>
                <a:cs typeface="Arial" panose="020B0604020202020204" pitchFamily="34" charset="0"/>
              </a:endParaRPr>
            </a:p>
          </p:txBody>
        </p:sp>
        <p:sp>
          <p:nvSpPr>
            <p:cNvPr id="24" name="椭圆 23"/>
            <p:cNvSpPr/>
            <p:nvPr/>
          </p:nvSpPr>
          <p:spPr>
            <a:xfrm>
              <a:off x="2687988" y="5211356"/>
              <a:ext cx="658425" cy="658425"/>
            </a:xfrm>
            <a:prstGeom prst="ellipse">
              <a:avLst/>
            </a:prstGeom>
            <a:solidFill>
              <a:srgbClr val="565656"/>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5" name="任意多边形 24"/>
            <p:cNvSpPr/>
            <p:nvPr/>
          </p:nvSpPr>
          <p:spPr>
            <a:xfrm>
              <a:off x="2540191" y="6067773"/>
              <a:ext cx="3053464"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References</a:t>
              </a:r>
              <a:endParaRPr lang="zh-CN" altLang="en-US" sz="3200" kern="1200" dirty="0">
                <a:latin typeface="Arial" panose="020B0604020202020204" pitchFamily="34" charset="0"/>
                <a:cs typeface="Arial" panose="020B0604020202020204" pitchFamily="34" charset="0"/>
              </a:endParaRPr>
            </a:p>
          </p:txBody>
        </p:sp>
        <p:sp>
          <p:nvSpPr>
            <p:cNvPr id="26" name="椭圆 25"/>
            <p:cNvSpPr/>
            <p:nvPr/>
          </p:nvSpPr>
          <p:spPr>
            <a:xfrm>
              <a:off x="2210977" y="6001930"/>
              <a:ext cx="658425" cy="658425"/>
            </a:xfrm>
            <a:prstGeom prst="ellipse">
              <a:avLst/>
            </a:prstGeom>
            <a:solidFill>
              <a:schemeClr val="bg1"/>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Arial" panose="020B0604020202020204" pitchFamily="34" charset="0"/>
                <a:cs typeface="Arial" panose="020B0604020202020204" pitchFamily="34" charset="0"/>
              </a:rPr>
              <a:t>Outline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776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4" name="矩形 23"/>
          <p:cNvSpPr/>
          <p:nvPr/>
        </p:nvSpPr>
        <p:spPr>
          <a:xfrm>
            <a:off x="985363" y="1223709"/>
            <a:ext cx="10656303" cy="1323439"/>
          </a:xfrm>
          <a:prstGeom prst="rect">
            <a:avLst/>
          </a:prstGeom>
          <a:ln w="28575">
            <a:noFill/>
            <a:prstDash val="dash"/>
          </a:ln>
        </p:spPr>
        <p:txBody>
          <a:bodyPr wrap="square">
            <a:spAutoFit/>
          </a:bodyPr>
          <a:lstStyle/>
          <a:p>
            <a:r>
              <a:rPr lang="en-US" altLang="zh-CN" sz="2000" b="1" dirty="0" smtClean="0">
                <a:latin typeface="Arial" charset="0"/>
                <a:cs typeface="Arial" charset="0"/>
              </a:rPr>
              <a:t>Tools</a:t>
            </a:r>
            <a:r>
              <a:rPr lang="en-US" altLang="zh-CN" sz="2000" dirty="0" smtClean="0">
                <a:latin typeface="Arial" charset="0"/>
                <a:cs typeface="Arial" charset="0"/>
              </a:rPr>
              <a:t> </a:t>
            </a:r>
            <a:r>
              <a:rPr lang="en-US" altLang="zh-CN" sz="2000" dirty="0">
                <a:latin typeface="Arial" charset="0"/>
                <a:cs typeface="Arial" charset="0"/>
              </a:rPr>
              <a:t>are extensions of human capabilities, aimed at enhancing productivity, efficiency, and problem-solving abilities. </a:t>
            </a:r>
            <a:r>
              <a:rPr lang="en-US" altLang="zh-CN" sz="2000" dirty="0" smtClean="0">
                <a:latin typeface="Arial" charset="0"/>
                <a:cs typeface="Arial" charset="0"/>
              </a:rPr>
              <a:t>The </a:t>
            </a:r>
            <a:r>
              <a:rPr lang="en-US" altLang="zh-CN" sz="2000" dirty="0">
                <a:latin typeface="Arial" charset="0"/>
                <a:cs typeface="Arial" charset="0"/>
              </a:rPr>
              <a:t>fundamental hallmark of humanity's eventual </a:t>
            </a:r>
            <a:r>
              <a:rPr lang="en-US" altLang="zh-CN" sz="2000" b="1" dirty="0">
                <a:latin typeface="Arial" charset="0"/>
                <a:cs typeface="Arial" charset="0"/>
              </a:rPr>
              <a:t>divergence</a:t>
            </a:r>
            <a:r>
              <a:rPr lang="en-US" altLang="zh-CN" sz="2000" dirty="0">
                <a:latin typeface="Arial" charset="0"/>
                <a:cs typeface="Arial" charset="0"/>
              </a:rPr>
              <a:t> from the animal kingdom is the creation and use of tools</a:t>
            </a:r>
            <a:r>
              <a:rPr lang="en-US" altLang="zh-CN" sz="2000" dirty="0" smtClean="0">
                <a:latin typeface="Arial" charset="0"/>
                <a:cs typeface="Arial" charset="0"/>
              </a:rPr>
              <a:t>.</a:t>
            </a:r>
          </a:p>
          <a:p>
            <a:pPr algn="r"/>
            <a:r>
              <a:rPr lang="en-US" altLang="zh-CN" sz="2000" dirty="0" smtClean="0">
                <a:latin typeface="Arial" charset="0"/>
                <a:cs typeface="Arial" charset="0"/>
              </a:rPr>
              <a:t>	——</a:t>
            </a:r>
            <a:r>
              <a:rPr lang="en-US" altLang="zh-CN" sz="2000" dirty="0">
                <a:latin typeface="Arial" charset="0"/>
                <a:cs typeface="Arial" charset="0"/>
              </a:rPr>
              <a:t>Karl Heinrich Marx</a:t>
            </a:r>
            <a:endParaRPr lang="en-US" altLang="zh-CN" sz="2000" dirty="0" smtClean="0">
              <a:latin typeface="Arial" charset="0"/>
              <a:cs typeface="Arial" charset="0"/>
            </a:endParaRPr>
          </a:p>
        </p:txBody>
      </p:sp>
      <p:pic>
        <p:nvPicPr>
          <p:cNvPr id="2" name="图片 1"/>
          <p:cNvPicPr>
            <a:picLocks noChangeAspect="1"/>
          </p:cNvPicPr>
          <p:nvPr/>
        </p:nvPicPr>
        <p:blipFill>
          <a:blip r:embed="rId3"/>
          <a:stretch>
            <a:fillRect/>
          </a:stretch>
        </p:blipFill>
        <p:spPr>
          <a:xfrm>
            <a:off x="343955" y="2688037"/>
            <a:ext cx="11184672" cy="2966996"/>
          </a:xfrm>
          <a:prstGeom prst="rect">
            <a:avLst/>
          </a:prstGeom>
        </p:spPr>
      </p:pic>
      <p:sp>
        <p:nvSpPr>
          <p:cNvPr id="3" name="矩形 2"/>
          <p:cNvSpPr/>
          <p:nvPr/>
        </p:nvSpPr>
        <p:spPr>
          <a:xfrm>
            <a:off x="1388636" y="5538864"/>
            <a:ext cx="9440333" cy="1015663"/>
          </a:xfrm>
          <a:prstGeom prst="rect">
            <a:avLst/>
          </a:prstGeom>
        </p:spPr>
        <p:txBody>
          <a:bodyPr wrap="square">
            <a:spAutoFit/>
          </a:bodyPr>
          <a:lstStyle/>
          <a:p>
            <a:pPr>
              <a:lnSpc>
                <a:spcPct val="150000"/>
              </a:lnSpc>
            </a:pPr>
            <a:r>
              <a:rPr lang="en-US" altLang="zh-CN" sz="2000" dirty="0" smtClean="0">
                <a:latin typeface="Arial" panose="020B0604020202020204" pitchFamily="34" charset="0"/>
                <a:cs typeface="Arial" panose="020B0604020202020204" pitchFamily="34" charset="0"/>
              </a:rPr>
              <a:t>Humans </a:t>
            </a:r>
            <a:r>
              <a:rPr lang="zh-CN" altLang="en-US" sz="2000" dirty="0" smtClean="0">
                <a:latin typeface="Arial" panose="020B0604020202020204" pitchFamily="34" charset="0"/>
                <a:cs typeface="Arial" panose="020B0604020202020204" pitchFamily="34" charset="0"/>
              </a:rPr>
              <a:t>have </a:t>
            </a:r>
            <a:r>
              <a:rPr lang="zh-CN" altLang="en-US" sz="2000" dirty="0">
                <a:latin typeface="Arial" panose="020B0604020202020204" pitchFamily="34" charset="0"/>
                <a:cs typeface="Arial" panose="020B0604020202020204" pitchFamily="34" charset="0"/>
              </a:rPr>
              <a:t>always been the primary </a:t>
            </a:r>
            <a:r>
              <a:rPr lang="zh-CN" altLang="en-US" sz="2000" b="1" dirty="0">
                <a:latin typeface="Arial" panose="020B0604020202020204" pitchFamily="34" charset="0"/>
                <a:cs typeface="Arial" panose="020B0604020202020204" pitchFamily="34" charset="0"/>
              </a:rPr>
              <a:t>inventors</a:t>
            </a:r>
            <a:r>
              <a:rPr lang="zh-CN" altLang="en-US" sz="2000" dirty="0">
                <a:latin typeface="Arial" panose="020B0604020202020204" pitchFamily="34" charset="0"/>
                <a:cs typeface="Arial" panose="020B0604020202020204" pitchFamily="34" charset="0"/>
              </a:rPr>
              <a:t> and </a:t>
            </a:r>
            <a:r>
              <a:rPr lang="zh-CN" altLang="en-US" sz="2000" b="1" dirty="0">
                <a:latin typeface="Arial" panose="020B0604020202020204" pitchFamily="34" charset="0"/>
                <a:cs typeface="Arial" panose="020B0604020202020204" pitchFamily="34" charset="0"/>
              </a:rPr>
              <a:t>users</a:t>
            </a:r>
            <a:r>
              <a:rPr lang="zh-CN" altLang="en-US" sz="2000" dirty="0">
                <a:latin typeface="Arial" panose="020B0604020202020204" pitchFamily="34" charset="0"/>
                <a:cs typeface="Arial" panose="020B0604020202020204" pitchFamily="34" charset="0"/>
              </a:rPr>
              <a:t> of tools. </a:t>
            </a:r>
            <a:endParaRPr lang="en-US" altLang="zh-CN" sz="2000" dirty="0" smtClean="0">
              <a:latin typeface="Arial" panose="020B0604020202020204" pitchFamily="34" charset="0"/>
              <a:cs typeface="Arial" panose="020B0604020202020204" pitchFamily="34" charset="0"/>
            </a:endParaRPr>
          </a:p>
          <a:p>
            <a:pPr>
              <a:lnSpc>
                <a:spcPct val="150000"/>
              </a:lnSpc>
            </a:pPr>
            <a:r>
              <a:rPr lang="zh-CN" altLang="en-US" sz="2000" dirty="0" smtClean="0">
                <a:latin typeface="Arial" panose="020B0604020202020204" pitchFamily="34" charset="0"/>
                <a:cs typeface="Arial" panose="020B0604020202020204" pitchFamily="34" charset="0"/>
              </a:rPr>
              <a:t>Can </a:t>
            </a:r>
            <a:r>
              <a:rPr lang="en-US" altLang="zh-CN" sz="2000" b="1" dirty="0" smtClean="0">
                <a:latin typeface="Arial" panose="020B0604020202020204" pitchFamily="34" charset="0"/>
                <a:cs typeface="Arial" panose="020B0604020202020204" pitchFamily="34" charset="0"/>
              </a:rPr>
              <a:t>AI</a:t>
            </a:r>
            <a:r>
              <a:rPr lang="en-US" altLang="zh-CN"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a:t>
            </a:r>
            <a:r>
              <a:rPr lang="zh-CN" altLang="en-US" sz="2000" dirty="0" smtClean="0">
                <a:latin typeface="Arial" panose="020B0604020202020204" pitchFamily="34" charset="0"/>
                <a:cs typeface="Arial" panose="020B0604020202020204" pitchFamily="34" charset="0"/>
              </a:rPr>
              <a:t>rtificial </a:t>
            </a:r>
            <a:r>
              <a:rPr lang="en-US" altLang="zh-CN" sz="2000" dirty="0">
                <a:latin typeface="Arial" panose="020B0604020202020204" pitchFamily="34" charset="0"/>
                <a:cs typeface="Arial" panose="020B0604020202020204" pitchFamily="34" charset="0"/>
              </a:rPr>
              <a:t>I</a:t>
            </a:r>
            <a:r>
              <a:rPr lang="zh-CN" altLang="en-US" sz="2000" dirty="0" smtClean="0">
                <a:latin typeface="Arial" panose="020B0604020202020204" pitchFamily="34" charset="0"/>
                <a:cs typeface="Arial" panose="020B0604020202020204" pitchFamily="34" charset="0"/>
              </a:rPr>
              <a:t>ntelligence</a:t>
            </a:r>
            <a:r>
              <a:rPr lang="en-US" altLang="zh-CN" sz="2000" dirty="0" smtClean="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possess the same ability to use tools as humans?</a:t>
            </a:r>
          </a:p>
        </p:txBody>
      </p:sp>
    </p:spTree>
    <p:extLst>
      <p:ext uri="{BB962C8B-B14F-4D97-AF65-F5344CB8AC3E}">
        <p14:creationId xmlns:p14="http://schemas.microsoft.com/office/powerpoint/2010/main" val="3894311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6" name="矩形 15"/>
          <p:cNvSpPr/>
          <p:nvPr/>
        </p:nvSpPr>
        <p:spPr>
          <a:xfrm>
            <a:off x="18970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48934" y="2257527"/>
            <a:ext cx="4726004" cy="400110"/>
          </a:xfrm>
          <a:prstGeom prst="rect">
            <a:avLst/>
          </a:prstGeom>
          <a:noFill/>
        </p:spPr>
        <p:txBody>
          <a:bodyPr wrap="square" rtlCol="0">
            <a:spAutoFit/>
          </a:bodyPr>
          <a:lstStyle/>
          <a:p>
            <a:r>
              <a:rPr lang="en-US" altLang="zh-CN" sz="2000" b="1" dirty="0" smtClean="0">
                <a:latin typeface="Arial" panose="020B0604020202020204" pitchFamily="34" charset="0"/>
                <a:cs typeface="Arial" panose="020B0604020202020204" pitchFamily="34" charset="0"/>
              </a:rPr>
              <a:t>Powerful Semantic </a:t>
            </a:r>
            <a:r>
              <a:rPr lang="en-US" altLang="zh-CN" sz="2000" b="1" dirty="0">
                <a:latin typeface="Arial" panose="020B0604020202020204" pitchFamily="34" charset="0"/>
                <a:cs typeface="Arial" panose="020B0604020202020204" pitchFamily="34" charset="0"/>
              </a:rPr>
              <a:t>U</a:t>
            </a:r>
            <a:r>
              <a:rPr lang="en-US" altLang="zh-CN" sz="2000" b="1" dirty="0" smtClean="0">
                <a:latin typeface="Arial" panose="020B0604020202020204" pitchFamily="34" charset="0"/>
                <a:cs typeface="Arial" panose="020B0604020202020204" pitchFamily="34" charset="0"/>
              </a:rPr>
              <a:t>nderstanding</a:t>
            </a:r>
            <a:endParaRPr lang="zh-CN" altLang="en-US" sz="2000" b="1" dirty="0">
              <a:latin typeface="Arial" panose="020B0604020202020204" pitchFamily="34" charset="0"/>
              <a:cs typeface="Arial" panose="020B0604020202020204" pitchFamily="34" charset="0"/>
            </a:endParaRPr>
          </a:p>
        </p:txBody>
      </p:sp>
      <p:sp>
        <p:nvSpPr>
          <p:cNvPr id="18" name="矩形 17"/>
          <p:cNvSpPr/>
          <p:nvPr/>
        </p:nvSpPr>
        <p:spPr>
          <a:xfrm>
            <a:off x="4953802" y="2256821"/>
            <a:ext cx="6096000" cy="400110"/>
          </a:xfrm>
          <a:prstGeom prst="rect">
            <a:avLst/>
          </a:prstGeom>
        </p:spPr>
        <p:txBody>
          <a:bodyPr>
            <a:spAutoFit/>
          </a:bodyPr>
          <a:lstStyle/>
          <a:p>
            <a:r>
              <a:rPr lang="en-US" altLang="zh-CN" sz="2000" b="1" dirty="0">
                <a:latin typeface="Arial" panose="020B0604020202020204" pitchFamily="34" charset="0"/>
                <a:cs typeface="Arial" panose="020B0604020202020204" pitchFamily="34" charset="0"/>
              </a:rPr>
              <a:t>R</a:t>
            </a:r>
            <a:r>
              <a:rPr lang="en-US" altLang="zh-CN" sz="2000" b="1" dirty="0" smtClean="0">
                <a:latin typeface="Arial" panose="020B0604020202020204" pitchFamily="34" charset="0"/>
                <a:cs typeface="Arial" panose="020B0604020202020204" pitchFamily="34" charset="0"/>
              </a:rPr>
              <a:t>ich World Knowledge</a:t>
            </a:r>
            <a:endParaRPr lang="zh-CN" altLang="en-US" sz="2000" b="1" dirty="0">
              <a:latin typeface="Arial" panose="020B0604020202020204" pitchFamily="34" charset="0"/>
              <a:cs typeface="Arial" panose="020B0604020202020204" pitchFamily="34" charset="0"/>
            </a:endParaRPr>
          </a:p>
        </p:txBody>
      </p:sp>
      <p:sp>
        <p:nvSpPr>
          <p:cNvPr id="19" name="矩形 18"/>
          <p:cNvSpPr/>
          <p:nvPr/>
        </p:nvSpPr>
        <p:spPr>
          <a:xfrm>
            <a:off x="8087242" y="2256821"/>
            <a:ext cx="3903633" cy="400110"/>
          </a:xfrm>
          <a:prstGeom prst="rect">
            <a:avLst/>
          </a:prstGeom>
        </p:spPr>
        <p:txBody>
          <a:bodyPr wrap="none">
            <a:spAutoFit/>
          </a:bodyPr>
          <a:lstStyle/>
          <a:p>
            <a:r>
              <a:rPr lang="en-US" altLang="zh-CN" sz="2000" b="1" dirty="0">
                <a:latin typeface="Arial" panose="020B0604020202020204" pitchFamily="34" charset="0"/>
                <a:cs typeface="Arial" panose="020B0604020202020204" pitchFamily="34" charset="0"/>
              </a:rPr>
              <a:t>Strong R</a:t>
            </a:r>
            <a:r>
              <a:rPr lang="en-US" altLang="zh-CN" sz="2000" b="1" dirty="0" smtClean="0">
                <a:latin typeface="Arial" panose="020B0604020202020204" pitchFamily="34" charset="0"/>
                <a:cs typeface="Arial" panose="020B0604020202020204" pitchFamily="34" charset="0"/>
              </a:rPr>
              <a:t>easoning Capabilities</a:t>
            </a:r>
            <a:endParaRPr lang="zh-CN" altLang="en-US" sz="2000" b="1" dirty="0">
              <a:latin typeface="Arial" panose="020B0604020202020204" pitchFamily="34" charset="0"/>
              <a:cs typeface="Arial" panose="020B0604020202020204" pitchFamily="34" charset="0"/>
            </a:endParaRPr>
          </a:p>
        </p:txBody>
      </p:sp>
      <p:grpSp>
        <p:nvGrpSpPr>
          <p:cNvPr id="21" name="组合 20"/>
          <p:cNvGrpSpPr/>
          <p:nvPr/>
        </p:nvGrpSpPr>
        <p:grpSpPr>
          <a:xfrm>
            <a:off x="1107738" y="2859375"/>
            <a:ext cx="9724720" cy="3902477"/>
            <a:chOff x="1266712" y="2682759"/>
            <a:chExt cx="9724720" cy="3902477"/>
          </a:xfrm>
        </p:grpSpPr>
        <p:pic>
          <p:nvPicPr>
            <p:cNvPr id="15" name="图片 14"/>
            <p:cNvPicPr>
              <a:picLocks noChangeAspect="1"/>
            </p:cNvPicPr>
            <p:nvPr/>
          </p:nvPicPr>
          <p:blipFill rotWithShape="1">
            <a:blip r:embed="rId3"/>
            <a:srcRect l="9527" r="5564"/>
            <a:stretch/>
          </p:blipFill>
          <p:spPr>
            <a:xfrm>
              <a:off x="1266712" y="2682759"/>
              <a:ext cx="9724720" cy="3752942"/>
            </a:xfrm>
            <a:prstGeom prst="rect">
              <a:avLst/>
            </a:prstGeom>
          </p:spPr>
        </p:pic>
        <p:sp>
          <p:nvSpPr>
            <p:cNvPr id="20" name="文本框 19"/>
            <p:cNvSpPr txBox="1"/>
            <p:nvPr/>
          </p:nvSpPr>
          <p:spPr>
            <a:xfrm>
              <a:off x="3990731" y="6215904"/>
              <a:ext cx="403673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Evolution of language models</a:t>
              </a:r>
              <a:endParaRPr lang="en-US" altLang="zh-CN" dirty="0">
                <a:latin typeface="Arial" panose="020B0604020202020204" pitchFamily="34" charset="0"/>
                <a:cs typeface="Arial" panose="020B0604020202020204" pitchFamily="34" charset="0"/>
              </a:endParaRPr>
            </a:p>
          </p:txBody>
        </p:sp>
      </p:grpSp>
      <p:sp>
        <p:nvSpPr>
          <p:cNvPr id="22" name="矩形 21"/>
          <p:cNvSpPr/>
          <p:nvPr/>
        </p:nvSpPr>
        <p:spPr>
          <a:xfrm>
            <a:off x="479177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928014"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1451" y="1337075"/>
            <a:ext cx="11157350" cy="400110"/>
          </a:xfrm>
          <a:prstGeom prst="rect">
            <a:avLst/>
          </a:prstGeom>
        </p:spPr>
        <p:txBody>
          <a:bodyPr wrap="square">
            <a:spAutoFit/>
          </a:bodyPr>
          <a:lstStyle/>
          <a:p>
            <a:r>
              <a:rPr lang="zh-CN" altLang="en-US" sz="2000" dirty="0">
                <a:latin typeface="Arial" panose="020B0604020202020204" pitchFamily="34" charset="0"/>
                <a:cs typeface="Arial" panose="020B0604020202020204" pitchFamily="34" charset="0"/>
              </a:rPr>
              <a:t>Large </a:t>
            </a:r>
            <a:r>
              <a:rPr lang="en-US" altLang="zh-CN" sz="2000" dirty="0" smtClean="0">
                <a:latin typeface="Arial" panose="020B0604020202020204" pitchFamily="34" charset="0"/>
                <a:cs typeface="Arial" panose="020B0604020202020204" pitchFamily="34" charset="0"/>
              </a:rPr>
              <a:t>language </a:t>
            </a:r>
            <a:r>
              <a:rPr lang="zh-CN" altLang="en-US" sz="2000" dirty="0" smtClean="0">
                <a:latin typeface="Arial" panose="020B0604020202020204" pitchFamily="34" charset="0"/>
                <a:cs typeface="Arial" panose="020B0604020202020204" pitchFamily="34" charset="0"/>
              </a:rPr>
              <a:t>models</a:t>
            </a:r>
            <a:r>
              <a:rPr lang="en-US" altLang="zh-CN" sz="2000" dirty="0" smtClean="0">
                <a:latin typeface="Arial" panose="020B0604020202020204" pitchFamily="34" charset="0"/>
                <a:cs typeface="Arial" panose="020B0604020202020204" pitchFamily="34" charset="0"/>
              </a:rPr>
              <a:t>(LLMs)</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become revolutionary tools through the following capabilities:</a:t>
            </a:r>
          </a:p>
        </p:txBody>
      </p:sp>
    </p:spTree>
    <p:extLst>
      <p:ext uri="{BB962C8B-B14F-4D97-AF65-F5344CB8AC3E}">
        <p14:creationId xmlns:p14="http://schemas.microsoft.com/office/powerpoint/2010/main" val="2980942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33964" y="906725"/>
            <a:ext cx="10423339"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For a </a:t>
            </a:r>
            <a:r>
              <a:rPr lang="en-US" altLang="zh-CN" sz="2000" dirty="0" smtClean="0">
                <a:solidFill>
                  <a:schemeClr val="accent1"/>
                </a:solidFill>
                <a:latin typeface="Arial" panose="020B0604020202020204" pitchFamily="34" charset="0"/>
                <a:cs typeface="Arial" panose="020B0604020202020204" pitchFamily="34" charset="0"/>
              </a:rPr>
              <a:t>Don’t </a:t>
            </a:r>
            <a:r>
              <a:rPr lang="en-US" altLang="zh-CN" sz="2000" dirty="0">
                <a:solidFill>
                  <a:schemeClr val="accent1"/>
                </a:solidFill>
                <a:latin typeface="Arial" panose="020B0604020202020204" pitchFamily="34" charset="0"/>
                <a:cs typeface="Arial" panose="020B0604020202020204" pitchFamily="34" charset="0"/>
              </a:rPr>
              <a:t>S</a:t>
            </a:r>
            <a:r>
              <a:rPr lang="en-US" altLang="zh-CN" sz="2000" dirty="0" smtClean="0">
                <a:solidFill>
                  <a:schemeClr val="accent1"/>
                </a:solidFill>
                <a:latin typeface="Arial" panose="020B0604020202020204" pitchFamily="34" charset="0"/>
                <a:cs typeface="Arial" panose="020B0604020202020204" pitchFamily="34" charset="0"/>
              </a:rPr>
              <a:t>tarve Together(DST)</a:t>
            </a:r>
            <a:r>
              <a:rPr lang="en-US" altLang="zh-CN" sz="2000" dirty="0" smtClean="0">
                <a:latin typeface="Arial" panose="020B0604020202020204" pitchFamily="34" charset="0"/>
                <a:cs typeface="Arial" panose="020B0604020202020204" pitchFamily="34" charset="0"/>
              </a:rPr>
              <a:t> player</a:t>
            </a:r>
            <a:r>
              <a:rPr lang="en-US" altLang="zh-CN" sz="2000" dirty="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infomation</a:t>
            </a:r>
            <a:r>
              <a:rPr lang="en-US" altLang="zh-CN" sz="2000" dirty="0" smtClean="0">
                <a:latin typeface="Arial" panose="020B0604020202020204" pitchFamily="34" charset="0"/>
                <a:cs typeface="Arial" panose="020B0604020202020204" pitchFamily="34" charset="0"/>
              </a:rPr>
              <a:t> queries </a:t>
            </a:r>
            <a:r>
              <a:rPr lang="en-US" altLang="zh-CN" sz="2000" dirty="0">
                <a:latin typeface="Arial" panose="020B0604020202020204" pitchFamily="34" charset="0"/>
                <a:cs typeface="Arial" panose="020B0604020202020204" pitchFamily="34" charset="0"/>
              </a:rPr>
              <a:t>are time-consuming and </a:t>
            </a:r>
            <a:r>
              <a:rPr lang="en-US" altLang="zh-CN" sz="2000" dirty="0" smtClean="0">
                <a:latin typeface="Arial" panose="020B0604020202020204" pitchFamily="34" charset="0"/>
                <a:cs typeface="Arial" panose="020B0604020202020204" pitchFamily="34" charset="0"/>
              </a:rPr>
              <a:t>labor-intensive. It always involves of multiple direct and redirect to find final answers. </a:t>
            </a:r>
            <a:endParaRPr lang="zh-CN" altLang="en-US" sz="2000" dirty="0">
              <a:latin typeface="Arial" panose="020B0604020202020204" pitchFamily="34" charset="0"/>
              <a:cs typeface="Arial" panose="020B0604020202020204" pitchFamily="34" charset="0"/>
            </a:endParaRPr>
          </a:p>
        </p:txBody>
      </p:sp>
      <p:grpSp>
        <p:nvGrpSpPr>
          <p:cNvPr id="43" name="组合 42"/>
          <p:cNvGrpSpPr/>
          <p:nvPr/>
        </p:nvGrpSpPr>
        <p:grpSpPr>
          <a:xfrm>
            <a:off x="1107739" y="1759014"/>
            <a:ext cx="9731264" cy="4378220"/>
            <a:chOff x="406401" y="1675909"/>
            <a:chExt cx="11162021" cy="4914410"/>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30" y="3257261"/>
              <a:ext cx="1682504" cy="1682504"/>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4332149"/>
              <a:ext cx="4140199" cy="2238758"/>
            </a:xfrm>
            <a:prstGeom prst="rect">
              <a:avLst/>
            </a:prstGeom>
          </p:spPr>
        </p:pic>
        <p:pic>
          <p:nvPicPr>
            <p:cNvPr id="31" name="图片 30"/>
            <p:cNvPicPr>
              <a:picLocks noChangeAspect="1"/>
            </p:cNvPicPr>
            <p:nvPr/>
          </p:nvPicPr>
          <p:blipFill>
            <a:blip r:embed="rId5"/>
            <a:stretch>
              <a:fillRect/>
            </a:stretch>
          </p:blipFill>
          <p:spPr>
            <a:xfrm>
              <a:off x="439876" y="1675909"/>
              <a:ext cx="4106724" cy="2268182"/>
            </a:xfrm>
            <a:prstGeom prst="rect">
              <a:avLst/>
            </a:prstGeom>
          </p:spPr>
        </p:pic>
        <p:pic>
          <p:nvPicPr>
            <p:cNvPr id="32" name="图片 31"/>
            <p:cNvPicPr>
              <a:picLocks noChangeAspect="1"/>
            </p:cNvPicPr>
            <p:nvPr/>
          </p:nvPicPr>
          <p:blipFill>
            <a:blip r:embed="rId6"/>
            <a:stretch>
              <a:fillRect/>
            </a:stretch>
          </p:blipFill>
          <p:spPr>
            <a:xfrm>
              <a:off x="7427364" y="4312737"/>
              <a:ext cx="4141058" cy="2277582"/>
            </a:xfrm>
            <a:prstGeom prst="rect">
              <a:avLst/>
            </a:prstGeom>
          </p:spPr>
        </p:pic>
        <p:pic>
          <p:nvPicPr>
            <p:cNvPr id="33" name="图片 32"/>
            <p:cNvPicPr>
              <a:picLocks noChangeAspect="1"/>
            </p:cNvPicPr>
            <p:nvPr/>
          </p:nvPicPr>
          <p:blipFill>
            <a:blip r:embed="rId7"/>
            <a:stretch>
              <a:fillRect/>
            </a:stretch>
          </p:blipFill>
          <p:spPr>
            <a:xfrm>
              <a:off x="7389784" y="1675909"/>
              <a:ext cx="4178638" cy="2268182"/>
            </a:xfrm>
            <a:prstGeom prst="rect">
              <a:avLst/>
            </a:prstGeom>
          </p:spPr>
        </p:pic>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0834" y="5753729"/>
              <a:ext cx="639560" cy="639560"/>
            </a:xfrm>
            <a:prstGeom prst="rect">
              <a:avLst/>
            </a:prstGeom>
          </p:spPr>
        </p:pic>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7448" y="1756850"/>
              <a:ext cx="551848" cy="551848"/>
            </a:xfrm>
            <a:prstGeom prst="rect">
              <a:avLst/>
            </a:prstGeom>
          </p:spPr>
        </p:pic>
        <p:sp>
          <p:nvSpPr>
            <p:cNvPr id="36" name="上箭头 35"/>
            <p:cNvSpPr/>
            <p:nvPr/>
          </p:nvSpPr>
          <p:spPr>
            <a:xfrm>
              <a:off x="5749669" y="2439481"/>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上箭头 36"/>
            <p:cNvSpPr/>
            <p:nvPr/>
          </p:nvSpPr>
          <p:spPr>
            <a:xfrm rot="10800000">
              <a:off x="5759599" y="5064153"/>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8" name="上箭头 37"/>
            <p:cNvSpPr/>
            <p:nvPr/>
          </p:nvSpPr>
          <p:spPr>
            <a:xfrm rot="3012498">
              <a:off x="6707001" y="292062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上箭头 39"/>
            <p:cNvSpPr/>
            <p:nvPr/>
          </p:nvSpPr>
          <p:spPr>
            <a:xfrm rot="18675223">
              <a:off x="4740739" y="2927048"/>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上箭头 40"/>
            <p:cNvSpPr/>
            <p:nvPr/>
          </p:nvSpPr>
          <p:spPr>
            <a:xfrm rot="7568511">
              <a:off x="6707001" y="475737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2" name="上箭头 41"/>
            <p:cNvSpPr/>
            <p:nvPr/>
          </p:nvSpPr>
          <p:spPr>
            <a:xfrm rot="13666741">
              <a:off x="4712489" y="4727669"/>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44" name="文本框 43"/>
          <p:cNvSpPr txBox="1"/>
          <p:nvPr/>
        </p:nvSpPr>
        <p:spPr>
          <a:xfrm>
            <a:off x="3409162" y="6219982"/>
            <a:ext cx="562471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Pipeline of game-</a:t>
            </a:r>
            <a:r>
              <a:rPr lang="en-US" altLang="zh-CN" dirty="0" err="1" smtClean="0">
                <a:latin typeface="Arial" panose="020B0604020202020204" pitchFamily="34" charset="0"/>
                <a:cs typeface="Arial" panose="020B0604020202020204" pitchFamily="34" charset="0"/>
              </a:rPr>
              <a:t>realted</a:t>
            </a:r>
            <a:r>
              <a:rPr lang="en-US" altLang="zh-CN" dirty="0" smtClean="0">
                <a:latin typeface="Arial" panose="020B0604020202020204" pitchFamily="34" charset="0"/>
                <a:cs typeface="Arial" panose="020B0604020202020204" pitchFamily="34" charset="0"/>
              </a:rPr>
              <a:t> information search</a:t>
            </a:r>
            <a:endParaRPr lang="en-US" altLang="zh-CN" dirty="0">
              <a:latin typeface="Arial" panose="020B0604020202020204" pitchFamily="34" charset="0"/>
              <a:cs typeface="Arial" panose="020B0604020202020204" pitchFamily="34" charset="0"/>
            </a:endParaRPr>
          </a:p>
        </p:txBody>
      </p:sp>
      <p:sp>
        <p:nvSpPr>
          <p:cNvPr id="45" name="矩形 44"/>
          <p:cNvSpPr/>
          <p:nvPr/>
        </p:nvSpPr>
        <p:spPr>
          <a:xfrm>
            <a:off x="1081129" y="4203500"/>
            <a:ext cx="3691908" cy="769441"/>
          </a:xfrm>
          <a:prstGeom prst="rect">
            <a:avLst/>
          </a:prstGeom>
          <a:noFill/>
        </p:spPr>
        <p:txBody>
          <a:bodyPr wrap="none" lIns="91440" tIns="45720" rIns="91440" bIns="45720">
            <a:spAutoFit/>
          </a:bodyPr>
          <a:lstStyle/>
          <a:p>
            <a:pPr algn="ctr"/>
            <a:r>
              <a:rPr lang="en-US" altLang="zh-CN"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Wiki Fandom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6" name="矩形 45"/>
          <p:cNvSpPr/>
          <p:nvPr/>
        </p:nvSpPr>
        <p:spPr>
          <a:xfrm>
            <a:off x="1757741" y="2982836"/>
            <a:ext cx="2399824"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Youtube</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7" name="矩形 46"/>
          <p:cNvSpPr/>
          <p:nvPr/>
        </p:nvSpPr>
        <p:spPr>
          <a:xfrm>
            <a:off x="7484226" y="4203499"/>
            <a:ext cx="3132589"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Klei</a:t>
            </a:r>
            <a:r>
              <a:rPr lang="en-US" altLang="zh-CN"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Forum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8" name="矩形 47"/>
          <p:cNvSpPr/>
          <p:nvPr/>
        </p:nvSpPr>
        <p:spPr>
          <a:xfrm>
            <a:off x="8080542" y="3039205"/>
            <a:ext cx="1939955" cy="769441"/>
          </a:xfrm>
          <a:prstGeom prst="rect">
            <a:avLst/>
          </a:prstGeom>
          <a:noFill/>
        </p:spPr>
        <p:txBody>
          <a:bodyPr wrap="none" lIns="91440" tIns="45720" rIns="91440" bIns="45720">
            <a:spAutoFit/>
          </a:bodyPr>
          <a:lstStyle/>
          <a:p>
            <a:pPr algn="ctr"/>
            <a:r>
              <a:rPr lang="en-US" altLang="zh-CN" sz="4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Reddit</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39" name="上箭头 38"/>
          <p:cNvSpPr/>
          <p:nvPr/>
        </p:nvSpPr>
        <p:spPr>
          <a:xfrm rot="3012498">
            <a:off x="6308315" y="1763560"/>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9" name="上箭头 48"/>
          <p:cNvSpPr/>
          <p:nvPr/>
        </p:nvSpPr>
        <p:spPr>
          <a:xfrm rot="18675223">
            <a:off x="5138745" y="1749264"/>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0" name="上箭头 49"/>
          <p:cNvSpPr/>
          <p:nvPr/>
        </p:nvSpPr>
        <p:spPr>
          <a:xfrm rot="13666741">
            <a:off x="5158132" y="5572365"/>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1" name="上箭头 50"/>
          <p:cNvSpPr/>
          <p:nvPr/>
        </p:nvSpPr>
        <p:spPr>
          <a:xfrm rot="7568511">
            <a:off x="6364852" y="5577179"/>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004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07738" y="1048475"/>
            <a:ext cx="9986982" cy="707886"/>
          </a:xfrm>
          <a:prstGeom prst="rect">
            <a:avLst/>
          </a:prstGeom>
        </p:spPr>
        <p:txBody>
          <a:bodyPr wrap="square">
            <a:spAutoFit/>
          </a:bodyPr>
          <a:lstStyle/>
          <a:p>
            <a:r>
              <a:rPr lang="en-US" altLang="zh-CN" sz="2000" dirty="0" smtClean="0">
                <a:latin typeface="Arial" panose="020B0604020202020204" pitchFamily="34" charset="0"/>
                <a:cs typeface="Arial" panose="020B0604020202020204" pitchFamily="34" charset="0"/>
              </a:rPr>
              <a:t>Here, we </a:t>
            </a:r>
            <a:r>
              <a:rPr lang="en-US" altLang="zh-CN" sz="2000" dirty="0">
                <a:latin typeface="Arial" panose="020B0604020202020204" pitchFamily="34" charset="0"/>
                <a:cs typeface="Arial" panose="020B0604020202020204" pitchFamily="34" charset="0"/>
              </a:rPr>
              <a:t>introduce </a:t>
            </a:r>
            <a:r>
              <a:rPr lang="en-US" altLang="zh-CN" sz="2000" b="1" dirty="0" smtClean="0">
                <a:latin typeface="Arial" panose="020B0604020202020204" pitchFamily="34" charset="0"/>
                <a:cs typeface="Arial" panose="020B0604020202020204" pitchFamily="34" charset="0"/>
              </a:rPr>
              <a:t>DST-GPT</a:t>
            </a:r>
            <a:r>
              <a:rPr lang="en-US" altLang="zh-CN" sz="2000" dirty="0" smtClean="0">
                <a:latin typeface="Arial" panose="020B0604020202020204" pitchFamily="34" charset="0"/>
                <a:cs typeface="Arial" panose="020B0604020202020204" pitchFamily="34" charset="0"/>
              </a:rPr>
              <a:t>, a </a:t>
            </a:r>
            <a:r>
              <a:rPr lang="en-US" altLang="zh-CN" sz="2000" dirty="0" err="1">
                <a:latin typeface="Arial" panose="020B0604020202020204" pitchFamily="34" charset="0"/>
                <a:cs typeface="Arial" panose="020B0604020202020204" pitchFamily="34" charset="0"/>
              </a:rPr>
              <a:t>chatrobot</a:t>
            </a:r>
            <a:r>
              <a:rPr lang="en-US" altLang="zh-CN" sz="2000" dirty="0">
                <a:latin typeface="Arial" panose="020B0604020202020204" pitchFamily="34" charset="0"/>
                <a:cs typeface="Arial" panose="020B0604020202020204" pitchFamily="34" charset="0"/>
              </a:rPr>
              <a:t> based on </a:t>
            </a:r>
            <a:r>
              <a:rPr lang="en-US" altLang="zh-CN" sz="2000" dirty="0" smtClean="0">
                <a:latin typeface="Arial" panose="020B0604020202020204" pitchFamily="34" charset="0"/>
                <a:cs typeface="Arial" panose="020B0604020202020204" pitchFamily="34" charset="0"/>
              </a:rPr>
              <a:t>large </a:t>
            </a:r>
            <a:r>
              <a:rPr lang="en-US" altLang="zh-CN" sz="2000" dirty="0">
                <a:latin typeface="Arial" panose="020B0604020202020204" pitchFamily="34" charset="0"/>
                <a:cs typeface="Arial" panose="020B0604020202020204" pitchFamily="34" charset="0"/>
              </a:rPr>
              <a:t>language models, which focuses on answering questions for both Don't Starve and Don't Starve Together.</a:t>
            </a:r>
            <a:endParaRPr lang="zh-CN" altLang="en-US" sz="2000" dirty="0">
              <a:latin typeface="Arial" panose="020B0604020202020204" pitchFamily="34" charset="0"/>
              <a:cs typeface="Arial" panose="020B0604020202020204" pitchFamily="34" charset="0"/>
            </a:endParaRPr>
          </a:p>
        </p:txBody>
      </p:sp>
      <p:grpSp>
        <p:nvGrpSpPr>
          <p:cNvPr id="15" name="组合 14"/>
          <p:cNvGrpSpPr/>
          <p:nvPr/>
        </p:nvGrpSpPr>
        <p:grpSpPr>
          <a:xfrm>
            <a:off x="350335" y="2248644"/>
            <a:ext cx="5601732" cy="3823687"/>
            <a:chOff x="308001" y="1937378"/>
            <a:chExt cx="6248398" cy="4126845"/>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01" y="1937378"/>
              <a:ext cx="6248398" cy="3547215"/>
            </a:xfrm>
            <a:prstGeom prst="rect">
              <a:avLst/>
            </a:prstGeom>
          </p:spPr>
        </p:pic>
        <p:sp>
          <p:nvSpPr>
            <p:cNvPr id="16" name="文本框 15"/>
            <p:cNvSpPr txBox="1"/>
            <p:nvPr/>
          </p:nvSpPr>
          <p:spPr>
            <a:xfrm>
              <a:off x="1339996" y="5665609"/>
              <a:ext cx="3853967" cy="398614"/>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Chatting with DST-GPT</a:t>
              </a:r>
              <a:endParaRPr lang="en-US" altLang="zh-CN" dirty="0">
                <a:latin typeface="Arial" panose="020B0604020202020204" pitchFamily="34" charset="0"/>
                <a:cs typeface="Arial" panose="020B0604020202020204" pitchFamily="34" charset="0"/>
              </a:endParaRPr>
            </a:p>
          </p:txBody>
        </p:sp>
      </p:grpSp>
      <p:grpSp>
        <p:nvGrpSpPr>
          <p:cNvPr id="25" name="组合 24"/>
          <p:cNvGrpSpPr/>
          <p:nvPr/>
        </p:nvGrpSpPr>
        <p:grpSpPr>
          <a:xfrm>
            <a:off x="5971995" y="3480680"/>
            <a:ext cx="1507604" cy="820387"/>
            <a:chOff x="6004606" y="3480680"/>
            <a:chExt cx="1507604" cy="820387"/>
          </a:xfrm>
        </p:grpSpPr>
        <p:grpSp>
          <p:nvGrpSpPr>
            <p:cNvPr id="18" name="组合 17"/>
            <p:cNvGrpSpPr/>
            <p:nvPr/>
          </p:nvGrpSpPr>
          <p:grpSpPr>
            <a:xfrm>
              <a:off x="6290443" y="3891962"/>
              <a:ext cx="935930" cy="409105"/>
              <a:chOff x="6197600" y="3889257"/>
              <a:chExt cx="935930" cy="409105"/>
            </a:xfrm>
          </p:grpSpPr>
          <p:sp>
            <p:nvSpPr>
              <p:cNvPr id="17" name="燕尾形 16"/>
              <p:cNvSpPr/>
              <p:nvPr/>
            </p:nvSpPr>
            <p:spPr>
              <a:xfrm>
                <a:off x="6197600"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384786"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6571972"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759158"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946344"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文本框 22"/>
            <p:cNvSpPr txBox="1"/>
            <p:nvPr/>
          </p:nvSpPr>
          <p:spPr>
            <a:xfrm>
              <a:off x="6004606" y="3480680"/>
              <a:ext cx="1507604" cy="400110"/>
            </a:xfrm>
            <a:prstGeom prst="rect">
              <a:avLst/>
            </a:prstGeom>
            <a:noFill/>
          </p:spPr>
          <p:txBody>
            <a:bodyPr wrap="square" rtlCol="0">
              <a:spAutoFit/>
            </a:bodyPr>
            <a:lstStyle/>
            <a:p>
              <a:r>
                <a:rPr lang="en-US" altLang="zh-CN" sz="2000" dirty="0" smtClean="0">
                  <a:solidFill>
                    <a:srgbClr val="FF0000"/>
                  </a:solidFill>
                  <a:latin typeface="Arial" panose="020B0604020202020204" pitchFamily="34" charset="0"/>
                  <a:cs typeface="Arial" panose="020B0604020202020204" pitchFamily="34" charset="0"/>
                </a:rPr>
                <a:t>3A</a:t>
              </a:r>
              <a:r>
                <a:rPr lang="en-US" altLang="zh-CN" sz="2000" dirty="0" smtClean="0">
                  <a:latin typeface="Arial" panose="020B0604020202020204" pitchFamily="34" charset="0"/>
                  <a:cs typeface="Arial" panose="020B0604020202020204" pitchFamily="34" charset="0"/>
                </a:rPr>
                <a:t> Solution</a:t>
              </a:r>
              <a:endParaRPr lang="zh-CN" altLang="en-US" sz="2000" dirty="0">
                <a:latin typeface="Arial" panose="020B0604020202020204" pitchFamily="34" charset="0"/>
                <a:cs typeface="Arial" panose="020B0604020202020204" pitchFamily="34" charset="0"/>
              </a:endParaRPr>
            </a:p>
          </p:txBody>
        </p:sp>
      </p:grpSp>
      <p:sp>
        <p:nvSpPr>
          <p:cNvPr id="26" name="文本框 25"/>
          <p:cNvSpPr txBox="1"/>
          <p:nvPr/>
        </p:nvSpPr>
        <p:spPr>
          <a:xfrm>
            <a:off x="7459670" y="3480680"/>
            <a:ext cx="3811157"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Accurate</a:t>
            </a:r>
            <a:r>
              <a:rPr lang="en-US" altLang="zh-CN" sz="2400" dirty="0" smtClean="0">
                <a:solidFill>
                  <a:schemeClr val="bg1"/>
                </a:solidFill>
                <a:latin typeface="Arial" panose="020B0604020202020204" pitchFamily="34" charset="0"/>
                <a:cs typeface="Arial" panose="020B0604020202020204" pitchFamily="34" charset="0"/>
              </a:rPr>
              <a:t> data based on solid knowledge database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7" name="文本框 26"/>
          <p:cNvSpPr txBox="1"/>
          <p:nvPr/>
        </p:nvSpPr>
        <p:spPr>
          <a:xfrm>
            <a:off x="7459671" y="2304802"/>
            <a:ext cx="3811156"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AI </a:t>
            </a:r>
            <a:r>
              <a:rPr lang="en-US" altLang="zh-CN" sz="2400" dirty="0">
                <a:solidFill>
                  <a:schemeClr val="accent2"/>
                </a:solidFill>
                <a:latin typeface="Arial" panose="020B0604020202020204" pitchFamily="34" charset="0"/>
                <a:cs typeface="Arial" panose="020B0604020202020204" pitchFamily="34" charset="0"/>
              </a:rPr>
              <a:t>chat robot </a:t>
            </a:r>
            <a:r>
              <a:rPr lang="en-US" altLang="zh-CN" sz="2400" dirty="0" smtClean="0">
                <a:solidFill>
                  <a:schemeClr val="bg1"/>
                </a:solidFill>
                <a:latin typeface="Arial" panose="020B0604020202020204" pitchFamily="34" charset="0"/>
                <a:cs typeface="Arial" panose="020B0604020202020204" pitchFamily="34" charset="0"/>
              </a:rPr>
              <a:t>always available and reliable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7459670" y="4656558"/>
            <a:ext cx="3811157" cy="830997"/>
          </a:xfrm>
          <a:prstGeom prst="rect">
            <a:avLst/>
          </a:prstGeom>
          <a:solidFill>
            <a:srgbClr val="565656"/>
          </a:solidFill>
        </p:spPr>
        <p:txBody>
          <a:bodyPr wrap="square" rtlCol="0">
            <a:spAutoFit/>
          </a:bodyPr>
          <a:lstStyle/>
          <a:p>
            <a:r>
              <a:rPr lang="en-US" altLang="zh-CN" sz="2400" dirty="0">
                <a:solidFill>
                  <a:schemeClr val="accent2"/>
                </a:solidFill>
                <a:latin typeface="Arial" panose="020B0604020202020204" pitchFamily="34" charset="0"/>
                <a:cs typeface="Arial" panose="020B0604020202020204" pitchFamily="34" charset="0"/>
              </a:rPr>
              <a:t>Acquire</a:t>
            </a:r>
            <a:r>
              <a:rPr lang="en-US" altLang="zh-CN" sz="2400" dirty="0">
                <a:solidFill>
                  <a:schemeClr val="bg1"/>
                </a:solidFill>
                <a:latin typeface="Arial" panose="020B0604020202020204" pitchFamily="34" charset="0"/>
                <a:cs typeface="Arial" panose="020B0604020202020204" pitchFamily="34" charset="0"/>
              </a:rPr>
              <a:t> a direct response to the </a:t>
            </a:r>
            <a:r>
              <a:rPr lang="en-US" altLang="zh-CN" sz="2400" dirty="0" smtClean="0">
                <a:solidFill>
                  <a:schemeClr val="bg1"/>
                </a:solidFill>
                <a:latin typeface="Arial" panose="020B0604020202020204" pitchFamily="34" charset="0"/>
                <a:cs typeface="Arial" panose="020B0604020202020204" pitchFamily="34" charset="0"/>
              </a:rPr>
              <a:t>inquiry</a:t>
            </a:r>
            <a:endParaRPr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28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p:spPr>
      </p:pic>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6408533"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2. Overview of DST-GPT</a:t>
            </a:r>
            <a:endParaRPr lang="zh-CN" altLang="en-US" sz="4000" dirty="0">
              <a:latin typeface="Arial" panose="020B0604020202020204" pitchFamily="34" charset="0"/>
              <a:ea typeface="微软雅黑" pitchFamily="34" charset="-122"/>
              <a:cs typeface="Arial" panose="020B0604020202020204" pitchFamily="34" charset="0"/>
            </a:endParaRPr>
          </a:p>
        </p:txBody>
      </p:sp>
      <p:grpSp>
        <p:nvGrpSpPr>
          <p:cNvPr id="3" name="组合 2"/>
          <p:cNvGrpSpPr/>
          <p:nvPr/>
        </p:nvGrpSpPr>
        <p:grpSpPr>
          <a:xfrm>
            <a:off x="335869" y="1619579"/>
            <a:ext cx="6942542" cy="4654283"/>
            <a:chOff x="2665100" y="1073221"/>
            <a:chExt cx="6942542" cy="4654283"/>
          </a:xfrm>
        </p:grpSpPr>
        <p:pic>
          <p:nvPicPr>
            <p:cNvPr id="13"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5100" y="1073221"/>
              <a:ext cx="6942542" cy="4211050"/>
            </a:xfrm>
            <a:prstGeom prst="rect">
              <a:avLst/>
            </a:prstGeom>
          </p:spPr>
        </p:pic>
        <p:sp>
          <p:nvSpPr>
            <p:cNvPr id="2" name="文本框 1"/>
            <p:cNvSpPr txBox="1"/>
            <p:nvPr/>
          </p:nvSpPr>
          <p:spPr>
            <a:xfrm>
              <a:off x="3600681" y="5358172"/>
              <a:ext cx="5123706"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An overview </a:t>
              </a:r>
              <a:r>
                <a:rPr lang="en-US" altLang="zh-CN" dirty="0">
                  <a:latin typeface="Arial" panose="020B0604020202020204" pitchFamily="34" charset="0"/>
                  <a:cs typeface="Arial" panose="020B0604020202020204" pitchFamily="34" charset="0"/>
                </a:rPr>
                <a:t>of constructing </a:t>
              </a:r>
              <a:r>
                <a:rPr lang="en-US" altLang="zh-CN" dirty="0" smtClean="0">
                  <a:latin typeface="Arial" panose="020B0604020202020204" pitchFamily="34" charset="0"/>
                  <a:cs typeface="Arial" panose="020B0604020202020204" pitchFamily="34" charset="0"/>
                </a:rPr>
                <a:t>DST-GPT</a:t>
              </a:r>
              <a:endParaRPr lang="en-US" altLang="zh-CN" dirty="0">
                <a:latin typeface="Arial" panose="020B0604020202020204" pitchFamily="34" charset="0"/>
                <a:cs typeface="Arial" panose="020B0604020202020204" pitchFamily="34" charset="0"/>
              </a:endParaRPr>
            </a:p>
          </p:txBody>
        </p:sp>
      </p:grpSp>
      <p:sp>
        <p:nvSpPr>
          <p:cNvPr id="4" name="矩形 3"/>
          <p:cNvSpPr/>
          <p:nvPr/>
        </p:nvSpPr>
        <p:spPr>
          <a:xfrm>
            <a:off x="7479599" y="2156035"/>
            <a:ext cx="4972529" cy="33239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BeautifulSoup</a:t>
            </a:r>
            <a:r>
              <a:rPr lang="en-US" altLang="zh-CN" sz="2000" dirty="0" smtClean="0">
                <a:latin typeface="Arial" panose="020B0604020202020204" pitchFamily="34" charset="0"/>
                <a:cs typeface="Arial" panose="020B0604020202020204" pitchFamily="34" charset="0"/>
              </a:rPr>
              <a:t>: Webpages Crawler</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LangChain</a:t>
            </a:r>
            <a:r>
              <a:rPr lang="en-US" altLang="zh-CN" sz="2000" dirty="0" smtClean="0">
                <a:latin typeface="Arial" panose="020B0604020202020204" pitchFamily="34" charset="0"/>
                <a:cs typeface="Arial" panose="020B0604020202020204" pitchFamily="34" charset="0"/>
              </a:rPr>
              <a:t>: LLMs Framework</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OpenAI</a:t>
            </a:r>
            <a:r>
              <a:rPr lang="en-US" altLang="zh-CN" sz="2000" dirty="0" smtClean="0">
                <a:latin typeface="Arial" panose="020B0604020202020204" pitchFamily="34" charset="0"/>
                <a:cs typeface="Arial" panose="020B0604020202020204" pitchFamily="34" charset="0"/>
              </a:rPr>
              <a:t>: LLMs Core Modules</a:t>
            </a:r>
          </a:p>
          <a:p>
            <a:pPr marL="285750" indent="-285750">
              <a:lnSpc>
                <a:spcPct val="150000"/>
              </a:lnSpc>
              <a:buFont typeface="Arial" panose="020B0604020202020204" pitchFamily="34" charset="0"/>
              <a:buChar char="•"/>
            </a:pPr>
            <a:r>
              <a:rPr lang="en-US" altLang="zh-CN" sz="2000" b="1" dirty="0" smtClean="0">
                <a:latin typeface="Arial" panose="020B0604020202020204" pitchFamily="34" charset="0"/>
                <a:cs typeface="Arial" panose="020B0604020202020204" pitchFamily="34" charset="0"/>
              </a:rPr>
              <a:t>Chroma</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Vectorstore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Pyqt</a:t>
            </a:r>
            <a:r>
              <a:rPr lang="en-US" altLang="zh-CN"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Graphic </a:t>
            </a:r>
            <a:r>
              <a:rPr lang="en-US" altLang="zh-CN" sz="2000" dirty="0" smtClean="0">
                <a:latin typeface="Arial" panose="020B0604020202020204" pitchFamily="34" charset="0"/>
                <a:cs typeface="Arial" panose="020B0604020202020204" pitchFamily="34" charset="0"/>
              </a:rPr>
              <a:t>User I</a:t>
            </a:r>
            <a:r>
              <a:rPr lang="zh-CN" altLang="en-US" sz="2000" dirty="0" smtClean="0">
                <a:latin typeface="Arial" panose="020B0604020202020204" pitchFamily="34" charset="0"/>
                <a:cs typeface="Arial" panose="020B0604020202020204" pitchFamily="34" charset="0"/>
              </a:rPr>
              <a:t>nterface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Asyncio</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Coroutine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solidFill>
                  <a:schemeClr val="bg1">
                    <a:lumMod val="85000"/>
                  </a:schemeClr>
                </a:solidFill>
                <a:latin typeface="Arial" panose="020B0604020202020204" pitchFamily="34" charset="0"/>
                <a:cs typeface="Arial" panose="020B0604020202020204" pitchFamily="34" charset="0"/>
              </a:rPr>
              <a:t>Huggingface</a:t>
            </a:r>
            <a:r>
              <a:rPr lang="en-US" altLang="zh-CN" sz="2000" dirty="0" smtClean="0">
                <a:solidFill>
                  <a:schemeClr val="bg1">
                    <a:lumMod val="85000"/>
                  </a:schemeClr>
                </a:solidFill>
                <a:latin typeface="Arial" panose="020B0604020202020204" pitchFamily="34" charset="0"/>
                <a:cs typeface="Arial" panose="020B0604020202020204" pitchFamily="34" charset="0"/>
              </a:rPr>
              <a:t>: Deployment</a:t>
            </a:r>
          </a:p>
        </p:txBody>
      </p:sp>
    </p:spTree>
    <p:extLst>
      <p:ext uri="{BB962C8B-B14F-4D97-AF65-F5344CB8AC3E}">
        <p14:creationId xmlns:p14="http://schemas.microsoft.com/office/powerpoint/2010/main" val="2644191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6974" y="2343573"/>
            <a:ext cx="5328248" cy="3654106"/>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48" y="4414466"/>
            <a:ext cx="1073214" cy="1300484"/>
          </a:xfrm>
          <a:prstGeom prst="rect">
            <a:avLst/>
          </a:prstGeom>
        </p:spPr>
      </p:pic>
      <p:sp>
        <p:nvSpPr>
          <p:cNvPr id="14" name="右箭头 13"/>
          <p:cNvSpPr/>
          <p:nvPr/>
        </p:nvSpPr>
        <p:spPr>
          <a:xfrm rot="19765773">
            <a:off x="1906153" y="4566598"/>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右箭头 14"/>
          <p:cNvSpPr/>
          <p:nvPr/>
        </p:nvSpPr>
        <p:spPr>
          <a:xfrm>
            <a:off x="8946024" y="3926786"/>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7983" y="3218232"/>
            <a:ext cx="1647602" cy="708554"/>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1261" y="2934670"/>
            <a:ext cx="1905000" cy="190500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2" y="2112415"/>
            <a:ext cx="1206551" cy="1206551"/>
          </a:xfrm>
          <a:prstGeom prst="rect">
            <a:avLst/>
          </a:prstGeom>
        </p:spPr>
      </p:pic>
      <p:sp>
        <p:nvSpPr>
          <p:cNvPr id="20" name="右箭头 19"/>
          <p:cNvSpPr/>
          <p:nvPr/>
        </p:nvSpPr>
        <p:spPr>
          <a:xfrm rot="5400000">
            <a:off x="715995" y="3643330"/>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 name="文本框 20"/>
          <p:cNvSpPr txBox="1"/>
          <p:nvPr/>
        </p:nvSpPr>
        <p:spPr>
          <a:xfrm>
            <a:off x="3757921" y="6373582"/>
            <a:ext cx="3906354" cy="377365"/>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Data collection in DST-GPT</a:t>
            </a:r>
            <a:endParaRPr lang="en-US" altLang="zh-CN" dirty="0">
              <a:latin typeface="Arial" panose="020B0604020202020204" pitchFamily="34" charset="0"/>
              <a:cs typeface="Arial" panose="020B0604020202020204" pitchFamily="34" charset="0"/>
            </a:endParaRPr>
          </a:p>
        </p:txBody>
      </p:sp>
      <p:sp>
        <p:nvSpPr>
          <p:cNvPr id="22" name="文本框 21"/>
          <p:cNvSpPr txBox="1"/>
          <p:nvPr/>
        </p:nvSpPr>
        <p:spPr>
          <a:xfrm>
            <a:off x="349152" y="5722597"/>
            <a:ext cx="1483823" cy="307777"/>
          </a:xfrm>
          <a:prstGeom prst="rect">
            <a:avLst/>
          </a:prstGeom>
          <a:noFill/>
        </p:spPr>
        <p:txBody>
          <a:bodyPr wrap="square" rtlCol="0">
            <a:spAutoFit/>
          </a:bodyPr>
          <a:lstStyle/>
          <a:p>
            <a:r>
              <a:rPr lang="en-US" altLang="zh-CN" sz="1400" dirty="0" err="1" smtClean="0">
                <a:latin typeface="Arial" panose="020B0604020202020204" pitchFamily="34" charset="0"/>
                <a:cs typeface="Arial" panose="020B0604020202020204" pitchFamily="34" charset="0"/>
              </a:rPr>
              <a:t>Courpus</a:t>
            </a:r>
            <a:r>
              <a:rPr lang="en-US" altLang="zh-CN" sz="1400" dirty="0" smtClean="0">
                <a:latin typeface="Arial" panose="020B0604020202020204" pitchFamily="34" charset="0"/>
                <a:cs typeface="Arial" panose="020B0604020202020204" pitchFamily="34" charset="0"/>
              </a:rPr>
              <a:t> Source</a:t>
            </a:r>
            <a:endParaRPr lang="en-US" altLang="zh-CN" sz="1400" dirty="0">
              <a:latin typeface="Arial" panose="020B0604020202020204" pitchFamily="34" charset="0"/>
              <a:cs typeface="Arial" panose="020B0604020202020204" pitchFamily="34" charset="0"/>
            </a:endParaRPr>
          </a:p>
        </p:txBody>
      </p:sp>
      <p:sp>
        <p:nvSpPr>
          <p:cNvPr id="23" name="文本框 22"/>
          <p:cNvSpPr txBox="1"/>
          <p:nvPr/>
        </p:nvSpPr>
        <p:spPr>
          <a:xfrm>
            <a:off x="857626" y="3194785"/>
            <a:ext cx="500221"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PC</a:t>
            </a:r>
            <a:endParaRPr lang="en-US" altLang="zh-CN" sz="1400" dirty="0">
              <a:latin typeface="Arial" panose="020B0604020202020204" pitchFamily="34" charset="0"/>
              <a:cs typeface="Arial" panose="020B0604020202020204" pitchFamily="34" charset="0"/>
            </a:endParaRPr>
          </a:p>
        </p:txBody>
      </p:sp>
      <p:sp>
        <p:nvSpPr>
          <p:cNvPr id="24" name="文本框 23"/>
          <p:cNvSpPr txBox="1"/>
          <p:nvPr/>
        </p:nvSpPr>
        <p:spPr>
          <a:xfrm>
            <a:off x="10501994" y="4722243"/>
            <a:ext cx="988266"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Plain Text</a:t>
            </a:r>
            <a:endParaRPr lang="en-US" altLang="zh-CN" sz="1400" dirty="0">
              <a:latin typeface="Arial" panose="020B0604020202020204" pitchFamily="34" charset="0"/>
              <a:cs typeface="Arial" panose="020B0604020202020204" pitchFamily="34" charset="0"/>
            </a:endParaRPr>
          </a:p>
        </p:txBody>
      </p:sp>
      <p:sp>
        <p:nvSpPr>
          <p:cNvPr id="25" name="文本框 24"/>
          <p:cNvSpPr txBox="1"/>
          <p:nvPr/>
        </p:nvSpPr>
        <p:spPr>
          <a:xfrm>
            <a:off x="4376197" y="6004327"/>
            <a:ext cx="3033829"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A webpage example of item ‘axe’</a:t>
            </a:r>
            <a:endParaRPr lang="en-US" altLang="zh-CN" sz="1400" dirty="0">
              <a:latin typeface="Arial" panose="020B0604020202020204" pitchFamily="34" charset="0"/>
              <a:cs typeface="Arial" panose="020B0604020202020204" pitchFamily="34" charset="0"/>
            </a:endParaRPr>
          </a:p>
        </p:txBody>
      </p:sp>
      <p:cxnSp>
        <p:nvCxnSpPr>
          <p:cNvPr id="27" name="肘形连接符 26"/>
          <p:cNvCxnSpPr>
            <a:endCxn id="19" idx="0"/>
          </p:cNvCxnSpPr>
          <p:nvPr/>
        </p:nvCxnSpPr>
        <p:spPr>
          <a:xfrm rot="16200000" flipV="1">
            <a:off x="5586036" y="-2365883"/>
            <a:ext cx="926272" cy="9882868"/>
          </a:xfrm>
          <a:prstGeom prst="bentConnector3">
            <a:avLst>
              <a:gd name="adj1" fmla="val 20877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670631" y="4414466"/>
            <a:ext cx="1337662" cy="523220"/>
          </a:xfrm>
          <a:prstGeom prst="rect">
            <a:avLst/>
          </a:prstGeom>
          <a:noFill/>
        </p:spPr>
        <p:txBody>
          <a:bodyPr wrap="square" rtlCol="0">
            <a:spAutoFit/>
          </a:bodyPr>
          <a:lstStyle/>
          <a:p>
            <a:pPr algn="ctr"/>
            <a:r>
              <a:rPr lang="en-US" altLang="zh-CN" sz="1400" dirty="0" smtClean="0">
                <a:latin typeface="Arial" panose="020B0604020202020204" pitchFamily="34" charset="0"/>
                <a:cs typeface="Arial" panose="020B0604020202020204" pitchFamily="34" charset="0"/>
              </a:rPr>
              <a:t>text-only</a:t>
            </a:r>
          </a:p>
          <a:p>
            <a:pPr algn="ctr"/>
            <a:r>
              <a:rPr lang="en-US" altLang="zh-CN" sz="1400" dirty="0" smtClean="0">
                <a:latin typeface="Arial" panose="020B0604020202020204" pitchFamily="34" charset="0"/>
                <a:cs typeface="Arial" panose="020B0604020202020204" pitchFamily="34" charset="0"/>
              </a:rPr>
              <a:t>~5000 pages</a:t>
            </a:r>
            <a:endParaRPr lang="en-US" altLang="zh-CN" sz="1400" dirty="0">
              <a:latin typeface="Arial" panose="020B0604020202020204" pitchFamily="34" charset="0"/>
              <a:cs typeface="Arial" panose="020B0604020202020204" pitchFamily="34" charset="0"/>
            </a:endParaRPr>
          </a:p>
        </p:txBody>
      </p:sp>
      <p:sp>
        <p:nvSpPr>
          <p:cNvPr id="32" name="矩形 31"/>
          <p:cNvSpPr/>
          <p:nvPr/>
        </p:nvSpPr>
        <p:spPr>
          <a:xfrm>
            <a:off x="3305387" y="4064001"/>
            <a:ext cx="2959946" cy="1368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p:cNvSpPr/>
          <p:nvPr/>
        </p:nvSpPr>
        <p:spPr>
          <a:xfrm>
            <a:off x="6460987" y="3249390"/>
            <a:ext cx="1727974" cy="2693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 name="文本框 33"/>
          <p:cNvSpPr txBox="1"/>
          <p:nvPr/>
        </p:nvSpPr>
        <p:spPr>
          <a:xfrm>
            <a:off x="4376197" y="5414820"/>
            <a:ext cx="1163765" cy="307777"/>
          </a:xfrm>
          <a:prstGeom prst="rect">
            <a:avLst/>
          </a:prstGeom>
          <a:noFill/>
        </p:spPr>
        <p:txBody>
          <a:bodyPr wrap="square" rtlCol="0">
            <a:spAutoFit/>
          </a:bodyPr>
          <a:lstStyle/>
          <a:p>
            <a:r>
              <a:rPr lang="en-US" altLang="zh-CN" sz="1400" dirty="0" err="1" smtClean="0">
                <a:solidFill>
                  <a:srgbClr val="FF0000"/>
                </a:solidFill>
                <a:latin typeface="Arial" panose="020B0604020202020204" pitchFamily="34" charset="0"/>
                <a:cs typeface="Arial" panose="020B0604020202020204" pitchFamily="34" charset="0"/>
              </a:rPr>
              <a:t>Desciption</a:t>
            </a:r>
            <a:r>
              <a:rPr lang="en-US" altLang="zh-CN" sz="1400" dirty="0" err="1">
                <a:solidFill>
                  <a:srgbClr val="FF0000"/>
                </a:solidFill>
                <a:latin typeface="Arial" panose="020B0604020202020204" pitchFamily="34" charset="0"/>
                <a:cs typeface="Arial" panose="020B0604020202020204" pitchFamily="34" charset="0"/>
              </a:rPr>
              <a:t>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5" name="文本框 34"/>
          <p:cNvSpPr txBox="1"/>
          <p:nvPr/>
        </p:nvSpPr>
        <p:spPr>
          <a:xfrm>
            <a:off x="6049171" y="2836262"/>
            <a:ext cx="1163765" cy="307777"/>
          </a:xfrm>
          <a:prstGeom prst="rect">
            <a:avLst/>
          </a:prstGeom>
          <a:noFill/>
        </p:spPr>
        <p:txBody>
          <a:bodyPr wrap="square" rtlCol="0">
            <a:spAutoFit/>
          </a:bodyPr>
          <a:lstStyle/>
          <a:p>
            <a:r>
              <a:rPr lang="en-US" altLang="zh-CN" sz="1400" dirty="0" smtClean="0">
                <a:solidFill>
                  <a:srgbClr val="FF0000"/>
                </a:solidFill>
                <a:latin typeface="Arial" panose="020B0604020202020204" pitchFamily="34" charset="0"/>
                <a:cs typeface="Arial" panose="020B0604020202020204" pitchFamily="34" charset="0"/>
              </a:rPr>
              <a:t>Attributes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6" name="矩形 35"/>
          <p:cNvSpPr/>
          <p:nvPr/>
        </p:nvSpPr>
        <p:spPr>
          <a:xfrm>
            <a:off x="2725041" y="1311980"/>
            <a:ext cx="6614421" cy="923330"/>
          </a:xfrm>
          <a:prstGeom prst="rect">
            <a:avLst/>
          </a:prstGeom>
        </p:spPr>
        <p:txBody>
          <a:bodyPr wrap="square">
            <a:spAutoFit/>
          </a:bodyPr>
          <a:lstStyle/>
          <a:p>
            <a:r>
              <a:rPr lang="en-US" altLang="zh-CN" b="1" dirty="0">
                <a:solidFill>
                  <a:schemeClr val="accent1">
                    <a:lumMod val="75000"/>
                  </a:schemeClr>
                </a:solidFill>
                <a:latin typeface="Arial" panose="020B0604020202020204" pitchFamily="34" charset="0"/>
                <a:cs typeface="Arial" panose="020B0604020202020204" pitchFamily="34" charset="0"/>
              </a:rPr>
              <a:t>https://dontstarve.fandom.com/wiki/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Axe</a:t>
            </a:r>
            <a:endParaRPr lang="en-US" altLang="zh-CN" dirty="0" smtClean="0">
              <a:solidFill>
                <a:schemeClr val="accent1">
                  <a:lumMod val="75000"/>
                </a:schemeClr>
              </a:solidFill>
              <a:latin typeface="Arial" panose="020B0604020202020204" pitchFamily="34" charset="0"/>
              <a:cs typeface="Arial" panose="020B0604020202020204" pitchFamily="34" charset="0"/>
            </a:endParaRPr>
          </a:p>
          <a:p>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Tree/Evergreen </a:t>
            </a:r>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a:t>
            </a:r>
            <a:r>
              <a:rPr lang="en-US" altLang="zh-CN" b="1" dirty="0" smtClean="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smtClean="0">
                <a:solidFill>
                  <a:schemeClr val="accent1">
                    <a:lumMod val="75000"/>
                  </a:schemeClr>
                </a:solidFill>
                <a:latin typeface="Arial" panose="020B0604020202020204" pitchFamily="34" charset="0"/>
                <a:cs typeface="Arial" panose="020B0604020202020204" pitchFamily="34" charset="0"/>
              </a:rPr>
              <a:t>Willow/Quotes</a:t>
            </a:r>
            <a:endParaRPr lang="zh-CN" altLang="en-US" dirty="0">
              <a:solidFill>
                <a:schemeClr val="accent1">
                  <a:lumMod val="75000"/>
                </a:schemeClr>
              </a:solidFill>
              <a:latin typeface="Arial" panose="020B0604020202020204" pitchFamily="34" charset="0"/>
              <a:cs typeface="Arial" panose="020B0604020202020204" pitchFamily="34" charset="0"/>
            </a:endParaRPr>
          </a:p>
        </p:txBody>
      </p:sp>
      <p:sp>
        <p:nvSpPr>
          <p:cNvPr id="38" name="椭圆 37"/>
          <p:cNvSpPr/>
          <p:nvPr/>
        </p:nvSpPr>
        <p:spPr>
          <a:xfrm>
            <a:off x="3757921" y="3970677"/>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椭圆 38"/>
          <p:cNvSpPr/>
          <p:nvPr/>
        </p:nvSpPr>
        <p:spPr>
          <a:xfrm>
            <a:off x="4607800" y="361995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椭圆 40"/>
          <p:cNvSpPr/>
          <p:nvPr/>
        </p:nvSpPr>
        <p:spPr>
          <a:xfrm>
            <a:off x="7060823" y="3556876"/>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椭圆 41"/>
          <p:cNvSpPr/>
          <p:nvPr/>
        </p:nvSpPr>
        <p:spPr>
          <a:xfrm>
            <a:off x="6456613" y="488356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文本框 42"/>
          <p:cNvSpPr txBox="1"/>
          <p:nvPr/>
        </p:nvSpPr>
        <p:spPr>
          <a:xfrm>
            <a:off x="5068201" y="3611379"/>
            <a:ext cx="1163765" cy="307777"/>
          </a:xfrm>
          <a:prstGeom prst="rect">
            <a:avLst/>
          </a:prstGeom>
          <a:noFill/>
        </p:spPr>
        <p:txBody>
          <a:bodyPr wrap="square" rtlCol="0">
            <a:spAutoFit/>
          </a:bodyPr>
          <a:lstStyle/>
          <a:p>
            <a:r>
              <a:rPr lang="en-US" altLang="zh-CN" sz="1400" dirty="0" smtClean="0">
                <a:solidFill>
                  <a:schemeClr val="accent1">
                    <a:lumMod val="75000"/>
                  </a:schemeClr>
                </a:solidFill>
                <a:latin typeface="Arial" panose="020B0604020202020204" pitchFamily="34" charset="0"/>
                <a:cs typeface="Arial" panose="020B0604020202020204" pitchFamily="34" charset="0"/>
              </a:rPr>
              <a:t>Child URLs</a:t>
            </a:r>
            <a:endParaRPr lang="en-US" altLang="zh-CN" sz="1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8993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1" name="文本框 20"/>
          <p:cNvSpPr txBox="1"/>
          <p:nvPr/>
        </p:nvSpPr>
        <p:spPr>
          <a:xfrm>
            <a:off x="3905207" y="5837431"/>
            <a:ext cx="45542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Refined corpus </a:t>
            </a:r>
            <a:r>
              <a:rPr lang="en-US" altLang="zh-CN" dirty="0">
                <a:latin typeface="Arial" panose="020B0604020202020204" pitchFamily="34" charset="0"/>
                <a:cs typeface="Arial" panose="020B0604020202020204" pitchFamily="34" charset="0"/>
              </a:rPr>
              <a:t>d</a:t>
            </a:r>
            <a:r>
              <a:rPr lang="en-US" altLang="zh-CN" dirty="0" smtClean="0">
                <a:latin typeface="Arial" panose="020B0604020202020204" pitchFamily="34" charset="0"/>
                <a:cs typeface="Arial" panose="020B0604020202020204" pitchFamily="34" charset="0"/>
              </a:rPr>
              <a:t>ata in JSON file</a:t>
            </a:r>
            <a:endParaRPr lang="en-US" altLang="zh-CN"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213966" y="1449121"/>
            <a:ext cx="3407112" cy="4202606"/>
          </a:xfrm>
          <a:prstGeom prst="rect">
            <a:avLst/>
          </a:prstGeom>
        </p:spPr>
      </p:pic>
      <p:sp>
        <p:nvSpPr>
          <p:cNvPr id="18" name="矩形 17"/>
          <p:cNvSpPr/>
          <p:nvPr/>
        </p:nvSpPr>
        <p:spPr>
          <a:xfrm>
            <a:off x="4724361" y="1449121"/>
            <a:ext cx="7131051" cy="4293483"/>
          </a:xfrm>
          <a:prstGeom prst="rect">
            <a:avLst/>
          </a:prstGeom>
        </p:spPr>
        <p:txBody>
          <a:bodyPr wrap="square">
            <a:spAutoFit/>
          </a:bodyPr>
          <a:lstStyle/>
          <a:p>
            <a:r>
              <a:rPr lang="en-US" altLang="zh-CN" sz="700" dirty="0">
                <a:latin typeface="Arial" panose="020B0604020202020204" pitchFamily="34" charset="0"/>
                <a:cs typeface="Arial" panose="020B0604020202020204" pitchFamily="34" charset="0"/>
              </a:rPr>
              <a:t>Hunger |Incomplete, Gameplay English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Hunger View source View history Talk (1) This article is incomplete because it needs Hamlet and DST new character </a:t>
            </a:r>
            <a:r>
              <a:rPr lang="en-US" altLang="zh-CN" sz="700" dirty="0" err="1">
                <a:latin typeface="Arial" panose="020B0604020202020204" pitchFamily="34" charset="0"/>
                <a:cs typeface="Arial" panose="020B0604020202020204" pitchFamily="34" charset="0"/>
              </a:rPr>
              <a:t>info.Please</a:t>
            </a:r>
            <a:r>
              <a:rPr lang="en-US" altLang="zh-CN" sz="700" dirty="0">
                <a:latin typeface="Arial" panose="020B0604020202020204" pitchFamily="34" charset="0"/>
                <a:cs typeface="Arial" panose="020B0604020202020204" pitchFamily="34" charset="0"/>
              </a:rPr>
              <a:t> help to improve the article, or discuss the issue with the community on the comment section. “I'm so hungry!” –Wilson “I need food!” –Willow “My mighty belly is empty!” –Wolfgang “I am full of emptiness.” –Wendy “FUEL RESERVES LOW” –WX-78 “Librarian needs food.” –</a:t>
            </a:r>
            <a:r>
              <a:rPr lang="en-US" altLang="zh-CN" sz="700" dirty="0" err="1">
                <a:latin typeface="Arial" panose="020B0604020202020204" pitchFamily="34" charset="0"/>
                <a:cs typeface="Arial" panose="020B0604020202020204" pitchFamily="34" charset="0"/>
              </a:rPr>
              <a:t>Wickerbottom</a:t>
            </a:r>
            <a:r>
              <a:rPr lang="en-US" altLang="zh-CN" sz="700" dirty="0">
                <a:latin typeface="Arial" panose="020B0604020202020204" pitchFamily="34" charset="0"/>
                <a:cs typeface="Arial" panose="020B0604020202020204" pitchFamily="34" charset="0"/>
              </a:rPr>
              <a:t> “I'm getting </a:t>
            </a:r>
            <a:r>
              <a:rPr lang="en-US" altLang="zh-CN" sz="700" dirty="0" err="1">
                <a:latin typeface="Arial" panose="020B0604020202020204" pitchFamily="34" charset="0"/>
                <a:cs typeface="Arial" panose="020B0604020202020204" pitchFamily="34" charset="0"/>
              </a:rPr>
              <a:t>peckish</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Woodie</a:t>
            </a:r>
            <a:r>
              <a:rPr lang="en-US" altLang="zh-CN" sz="700" dirty="0">
                <a:latin typeface="Arial" panose="020B0604020202020204" pitchFamily="34" charset="0"/>
                <a:cs typeface="Arial" panose="020B0604020202020204" pitchFamily="34" charset="0"/>
              </a:rPr>
              <a:t> “I am empty inside.” –Maxwell “I'm so hungry my cognitive abilities are failing!” –</a:t>
            </a:r>
            <a:r>
              <a:rPr lang="en-US" altLang="zh-CN" sz="700" dirty="0" err="1">
                <a:latin typeface="Arial" panose="020B0604020202020204" pitchFamily="34" charset="0"/>
                <a:cs typeface="Arial" panose="020B0604020202020204" pitchFamily="34" charset="0"/>
              </a:rPr>
              <a:t>Wagstaff</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Höw</a:t>
            </a:r>
            <a:r>
              <a:rPr lang="en-US" altLang="zh-CN" sz="700" dirty="0">
                <a:latin typeface="Arial" panose="020B0604020202020204" pitchFamily="34" charset="0"/>
                <a:cs typeface="Arial" panose="020B0604020202020204" pitchFamily="34" charset="0"/>
              </a:rPr>
              <a:t> I </a:t>
            </a:r>
            <a:r>
              <a:rPr lang="en-US" altLang="zh-CN" sz="700" dirty="0" err="1">
                <a:latin typeface="Arial" panose="020B0604020202020204" pitchFamily="34" charset="0"/>
                <a:cs typeface="Arial" panose="020B0604020202020204" pitchFamily="34" charset="0"/>
              </a:rPr>
              <a:t>löng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för</a:t>
            </a:r>
            <a:r>
              <a:rPr lang="en-US" altLang="zh-CN" sz="700" dirty="0">
                <a:latin typeface="Arial" panose="020B0604020202020204" pitchFamily="34" charset="0"/>
                <a:cs typeface="Arial" panose="020B0604020202020204" pitchFamily="34" charset="0"/>
              </a:rPr>
              <a:t> a feast!” –</a:t>
            </a:r>
            <a:r>
              <a:rPr lang="en-US" altLang="zh-CN" sz="700" dirty="0" err="1">
                <a:latin typeface="Arial" panose="020B0604020202020204" pitchFamily="34" charset="0"/>
                <a:cs typeface="Arial" panose="020B0604020202020204" pitchFamily="34" charset="0"/>
              </a:rPr>
              <a:t>Wigfrid</a:t>
            </a:r>
            <a:r>
              <a:rPr lang="en-US" altLang="zh-CN" sz="700" dirty="0">
                <a:latin typeface="Arial" panose="020B0604020202020204" pitchFamily="34" charset="0"/>
                <a:cs typeface="Arial" panose="020B0604020202020204" pitchFamily="34" charset="0"/>
              </a:rPr>
              <a:t> “It's time for a snack!” –Webber “I'm crashing like a sick wave! </a:t>
            </a:r>
            <a:r>
              <a:rPr lang="en-US" altLang="zh-CN" sz="700" dirty="0" err="1">
                <a:latin typeface="Arial" panose="020B0604020202020204" pitchFamily="34" charset="0"/>
                <a:cs typeface="Arial" panose="020B0604020202020204" pitchFamily="34" charset="0"/>
              </a:rPr>
              <a:t>Gimme</a:t>
            </a:r>
            <a:r>
              <a:rPr lang="en-US" altLang="zh-CN" sz="700" dirty="0">
                <a:latin typeface="Arial" panose="020B0604020202020204" pitchFamily="34" charset="0"/>
                <a:cs typeface="Arial" panose="020B0604020202020204" pitchFamily="34" charset="0"/>
              </a:rPr>
              <a:t> food!” –</a:t>
            </a:r>
            <a:r>
              <a:rPr lang="en-US" altLang="zh-CN" sz="700" dirty="0" err="1">
                <a:latin typeface="Arial" panose="020B0604020202020204" pitchFamily="34" charset="0"/>
                <a:cs typeface="Arial" panose="020B0604020202020204" pitchFamily="34" charset="0"/>
              </a:rPr>
              <a:t>Walani</a:t>
            </a:r>
            <a:r>
              <a:rPr lang="en-US" altLang="zh-CN" sz="700" dirty="0">
                <a:latin typeface="Arial" panose="020B0604020202020204" pitchFamily="34" charset="0"/>
                <a:cs typeface="Arial" panose="020B0604020202020204" pitchFamily="34" charset="0"/>
              </a:rPr>
              <a:t> “I need food...” –</a:t>
            </a:r>
            <a:r>
              <a:rPr lang="en-US" altLang="zh-CN" sz="700" dirty="0" err="1">
                <a:latin typeface="Arial" panose="020B0604020202020204" pitchFamily="34" charset="0"/>
                <a:cs typeface="Arial" panose="020B0604020202020204" pitchFamily="34" charset="0"/>
              </a:rPr>
              <a:t>Warly</a:t>
            </a:r>
            <a:r>
              <a:rPr lang="en-US" altLang="zh-CN" sz="700" dirty="0">
                <a:latin typeface="Arial" panose="020B0604020202020204" pitchFamily="34" charset="0"/>
                <a:cs typeface="Arial" panose="020B0604020202020204" pitchFamily="34" charset="0"/>
              </a:rPr>
              <a:t> “I be hungry...” –</a:t>
            </a:r>
            <a:r>
              <a:rPr lang="en-US" altLang="zh-CN" sz="700" dirty="0" err="1">
                <a:latin typeface="Arial" panose="020B0604020202020204" pitchFamily="34" charset="0"/>
                <a:cs typeface="Arial" panose="020B0604020202020204" pitchFamily="34" charset="0"/>
              </a:rPr>
              <a:t>Woodlegs</a:t>
            </a:r>
            <a:r>
              <a:rPr lang="en-US" altLang="zh-CN" sz="700" dirty="0">
                <a:latin typeface="Arial" panose="020B0604020202020204" pitchFamily="34" charset="0"/>
                <a:cs typeface="Arial" panose="020B0604020202020204" pitchFamily="34" charset="0"/>
              </a:rPr>
              <a:t> “WILBA BELLY 'TIS GRUMBLY” –</a:t>
            </a:r>
            <a:r>
              <a:rPr lang="en-US" altLang="zh-CN" sz="700" dirty="0" err="1">
                <a:latin typeface="Arial" panose="020B0604020202020204" pitchFamily="34" charset="0"/>
                <a:cs typeface="Arial" panose="020B0604020202020204" pitchFamily="34" charset="0"/>
              </a:rPr>
              <a:t>Wilba</a:t>
            </a:r>
            <a:r>
              <a:rPr lang="en-US" altLang="zh-CN" sz="700" dirty="0">
                <a:latin typeface="Arial" panose="020B0604020202020204" pitchFamily="34" charset="0"/>
                <a:cs typeface="Arial" panose="020B0604020202020204" pitchFamily="34" charset="0"/>
              </a:rPr>
              <a:t> “Need stuff for belly” –Wormwood “When was the last time I ate?” –Wheeler “When's lunch?” –Winona “Oh no, I'm hungry again.” –</a:t>
            </a:r>
            <a:r>
              <a:rPr lang="en-US" altLang="zh-CN" sz="700" dirty="0" err="1">
                <a:latin typeface="Arial" panose="020B0604020202020204" pitchFamily="34" charset="0"/>
                <a:cs typeface="Arial" panose="020B0604020202020204" pitchFamily="34" charset="0"/>
              </a:rPr>
              <a:t>Wortox</a:t>
            </a:r>
            <a:r>
              <a:rPr lang="en-US" altLang="zh-CN" sz="700" dirty="0">
                <a:latin typeface="Arial" panose="020B0604020202020204" pitchFamily="34" charset="0"/>
                <a:cs typeface="Arial" panose="020B0604020202020204" pitchFamily="34" charset="0"/>
              </a:rPr>
              <a:t> “Want food!” –</a:t>
            </a:r>
            <a:r>
              <a:rPr lang="en-US" altLang="zh-CN" sz="700" dirty="0" err="1">
                <a:latin typeface="Arial" panose="020B0604020202020204" pitchFamily="34" charset="0"/>
                <a:cs typeface="Arial" panose="020B0604020202020204" pitchFamily="34" charset="0"/>
              </a:rPr>
              <a:t>Wurt</a:t>
            </a:r>
            <a:r>
              <a:rPr lang="en-US" altLang="zh-CN" sz="700" dirty="0">
                <a:latin typeface="Arial" panose="020B0604020202020204" pitchFamily="34" charset="0"/>
                <a:cs typeface="Arial" panose="020B0604020202020204" pitchFamily="34" charset="0"/>
              </a:rPr>
              <a:t> “Can we stop for a snack break?” –Walter “How long has it been since I last ate?” –Wanda </a:t>
            </a:r>
            <a:r>
              <a:rPr lang="en-US" altLang="zh-CN" sz="700" b="1" dirty="0">
                <a:latin typeface="Arial" panose="020B0604020202020204" pitchFamily="34" charset="0"/>
                <a:cs typeface="Arial" panose="020B0604020202020204" pitchFamily="34" charset="0"/>
              </a:rPr>
              <a:t>Hunger is one of the primary game mechanics, as it's the measurement which determines whether or not the character is starving</a:t>
            </a:r>
            <a:r>
              <a:rPr lang="en-US" altLang="zh-CN" sz="700" b="1" dirty="0" smtClean="0">
                <a:latin typeface="Arial" panose="020B0604020202020204" pitchFamily="34" charset="0"/>
                <a:cs typeface="Arial" panose="020B0604020202020204" pitchFamily="34" charset="0"/>
              </a:rPr>
              <a:t>. As a character gets hungrier, this meter will empty, and the stomach pictured will shrivel. The default maximum hunger for characters is measured at 150, though many characters have different maximum hunger amounts: Wolfgang (300) (200 ) WX-78 (100-200) (150-200 ) Wes (113) (75 )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(225)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(120) Webber (175)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(250) Wilbur (175)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(175)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(200-250) Walter (110) Wanda (175) Hunger drains at 9.375 points per minute or 75 points per game day, except for: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 drain hunger 10% faster (10.3125 or 82.5)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33% faster (11.25 or 99.75) Wilbur , drain hunger 33% faster (11.25 or 99.75) only when running on all fours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20% faster (11.25 or 90) Wes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25% faster (12.46875 or 93.75) Wormwood , drain hunger 0%, 33%, 66%, 100% faster (9.375, 11.25, 15.5625, 18.75 or 75, 99.75, 124.6, 150) Wormwood , drain hunger 0%, 6%, 13%, 20% faster (9.375, 9.9375, 10.59375, 11.25 or 75, 79.5, 84.75, 90) Wolfgang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from 0 to 200% faster (from 9.375 to 28.125 or from 75 to 225)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 drain hunger 400% faster (46.875 or 375) Hunger drain can also be slowed or accelerated: To 60% of base rate by equipping a Belt of Hunger To 75% of base rate by wearing the </a:t>
            </a:r>
            <a:r>
              <a:rPr lang="en-US" altLang="zh-CN" sz="700" b="1" dirty="0" err="1" smtClean="0">
                <a:latin typeface="Arial" panose="020B0604020202020204" pitchFamily="34" charset="0"/>
                <a:cs typeface="Arial" panose="020B0604020202020204" pitchFamily="34" charset="0"/>
              </a:rPr>
              <a:t>Hibearnation</a:t>
            </a:r>
            <a:r>
              <a:rPr lang="en-US" altLang="zh-CN" sz="700" b="1" dirty="0" smtClean="0">
                <a:latin typeface="Arial" panose="020B0604020202020204" pitchFamily="34" charset="0"/>
                <a:cs typeface="Arial" panose="020B0604020202020204" pitchFamily="34" charset="0"/>
              </a:rPr>
              <a:t> Vest To 80% of base rate by poisoning To 75% of base rate by equipping </a:t>
            </a:r>
            <a:r>
              <a:rPr lang="en-US" altLang="zh-CN" sz="700" b="1" dirty="0" err="1" smtClean="0">
                <a:latin typeface="Arial" panose="020B0604020202020204" pitchFamily="34" charset="0"/>
                <a:cs typeface="Arial" panose="020B0604020202020204" pitchFamily="34" charset="0"/>
              </a:rPr>
              <a:t>Funcap</a:t>
            </a:r>
            <a:r>
              <a:rPr lang="en-US" altLang="zh-CN" sz="700" b="1" dirty="0" smtClean="0">
                <a:latin typeface="Arial" panose="020B0604020202020204" pitchFamily="34" charset="0"/>
                <a:cs typeface="Arial" panose="020B0604020202020204" pitchFamily="34" charset="0"/>
              </a:rPr>
              <a:t> If a </a:t>
            </a:r>
            <a:r>
              <a:rPr lang="en-US" altLang="zh-CN" sz="700" b="1" dirty="0" err="1" smtClean="0">
                <a:latin typeface="Arial" panose="020B0604020202020204" pitchFamily="34" charset="0"/>
                <a:cs typeface="Arial" panose="020B0604020202020204" pitchFamily="34" charset="0"/>
              </a:rPr>
              <a:t>Slurper</a:t>
            </a:r>
            <a:r>
              <a:rPr lang="en-US" altLang="zh-CN" sz="700" b="1" dirty="0" smtClean="0">
                <a:latin typeface="Arial" panose="020B0604020202020204" pitchFamily="34" charset="0"/>
                <a:cs typeface="Arial" panose="020B0604020202020204" pitchFamily="34" charset="0"/>
              </a:rPr>
              <a:t> jumps onto the player it will start draining 3 points of hunger every 2 seconds and keep doing so, until it's detached from the head slot. Walter loses only half the normal hunger when Sleeping. Winona will drain 5 hunger when she speed-crafts something. Wolfgang has faster hunger drain when using the Mighty Gym. WX-78 has 20% slower hunger drain when using the Super-</a:t>
            </a:r>
            <a:r>
              <a:rPr lang="en-US" altLang="zh-CN" sz="700" b="1" dirty="0" err="1" smtClean="0">
                <a:latin typeface="Arial" panose="020B0604020202020204" pitchFamily="34" charset="0"/>
                <a:cs typeface="Arial" panose="020B0604020202020204" pitchFamily="34" charset="0"/>
              </a:rPr>
              <a:t>Gastrogain</a:t>
            </a:r>
            <a:r>
              <a:rPr lang="en-US" altLang="zh-CN" sz="700" b="1" dirty="0" smtClean="0">
                <a:latin typeface="Arial" panose="020B0604020202020204" pitchFamily="34" charset="0"/>
                <a:cs typeface="Arial" panose="020B0604020202020204" pitchFamily="34" charset="0"/>
              </a:rPr>
              <a:t> Circuit. Wilson's belly growling When the Hunger meter is emptied, Health will begin to drain at 1.25 points per second until something is eaten or the character dies. Most food will restore the Hunger meter when eaten. The amount restored depends on the food eaten; cooked food typically restores more than raw food. Some food also has the potential to decrease Hunger, Sanity, or Health. Also, when going to sleep in a Straw Roll, Fur Roll, Tent, or a Siesta Lean-to, the character takes an immediate Hunger penalty. Below is a quick reference table for how long a character can survive on a full belly before hunger goes down to 0: Character Real-life seconds Days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(King of the </a:t>
            </a:r>
            <a:r>
              <a:rPr lang="en-US" altLang="zh-CN" sz="700" b="1" dirty="0" err="1" smtClean="0">
                <a:latin typeface="Arial" panose="020B0604020202020204" pitchFamily="34" charset="0"/>
                <a:cs typeface="Arial" panose="020B0604020202020204" pitchFamily="34" charset="0"/>
              </a:rPr>
              <a:t>Merms</a:t>
            </a:r>
            <a:r>
              <a:rPr lang="en-US" altLang="zh-CN" sz="700" b="1" dirty="0" smtClean="0">
                <a:latin typeface="Arial" panose="020B0604020202020204" pitchFamily="34" charset="0"/>
                <a:cs typeface="Arial" panose="020B0604020202020204" pitchFamily="34" charset="0"/>
              </a:rPr>
              <a:t> alive) 1600 3.33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1440 3.0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1333 2.77 WX-78 (fully upgraded),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1280 2.67 Wolfgang 1278 2.66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1203 2.51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1164 2.42 Webber, Wilbur,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Wanda 1120 2.33 Wilson, Willow, Wendy, </a:t>
            </a:r>
            <a:r>
              <a:rPr lang="en-US" altLang="zh-CN" sz="700" b="1" dirty="0" err="1" smtClean="0">
                <a:latin typeface="Arial" panose="020B0604020202020204" pitchFamily="34" charset="0"/>
                <a:cs typeface="Arial" panose="020B0604020202020204" pitchFamily="34" charset="0"/>
              </a:rPr>
              <a:t>Wickerbottom</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Woodie</a:t>
            </a:r>
            <a:r>
              <a:rPr lang="en-US" altLang="zh-CN" sz="700" b="1" dirty="0" smtClean="0">
                <a:latin typeface="Arial" panose="020B0604020202020204" pitchFamily="34" charset="0"/>
                <a:cs typeface="Arial" panose="020B0604020202020204" pitchFamily="34" charset="0"/>
              </a:rPr>
              <a:t>, Maxwell, </a:t>
            </a:r>
            <a:r>
              <a:rPr lang="en-US" altLang="zh-CN" sz="700" b="1" dirty="0" err="1" smtClean="0">
                <a:latin typeface="Arial" panose="020B0604020202020204" pitchFamily="34" charset="0"/>
                <a:cs typeface="Arial" panose="020B0604020202020204" pitchFamily="34" charset="0"/>
              </a:rPr>
              <a:t>Woodlegs</a:t>
            </a:r>
            <a:r>
              <a:rPr lang="en-US" altLang="zh-CN" sz="700" b="1" dirty="0" smtClean="0">
                <a:latin typeface="Arial" panose="020B0604020202020204" pitchFamily="34" charset="0"/>
                <a:cs typeface="Arial" panose="020B0604020202020204" pitchFamily="34" charset="0"/>
              </a:rPr>
              <a:t>, Wheeler, Winona, Wes 960 2.0 Wormwood 960, 720, 576, 480 2.0, 1.5, 1.2, 1 Wormwood 960, 905, 849, 800 2.0, 1.89, 1.77, 1.67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768 1.6 Wes 579 1.21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255 0.53 Gallery All stages of Hunger </a:t>
            </a:r>
            <a:r>
              <a:rPr lang="en-US" altLang="zh-CN" sz="700" b="1" dirty="0" err="1" smtClean="0">
                <a:latin typeface="Arial" panose="020B0604020202020204" pitchFamily="34" charset="0"/>
                <a:cs typeface="Arial" panose="020B0604020202020204" pitchFamily="34" charset="0"/>
              </a:rPr>
              <a:t>meter.Wilson</a:t>
            </a:r>
            <a:r>
              <a:rPr lang="en-US" altLang="zh-CN" sz="700" b="1" dirty="0" smtClean="0">
                <a:latin typeface="Arial" panose="020B0604020202020204" pitchFamily="34" charset="0"/>
                <a:cs typeface="Arial" panose="020B0604020202020204" pitchFamily="34" charset="0"/>
              </a:rPr>
              <a:t> starving. The Hunger meter flashes as the Health meter quickly </a:t>
            </a:r>
            <a:r>
              <a:rPr lang="en-US" altLang="zh-CN" sz="700" b="1" dirty="0" err="1" smtClean="0">
                <a:latin typeface="Arial" panose="020B0604020202020204" pitchFamily="34" charset="0"/>
                <a:cs typeface="Arial" panose="020B0604020202020204" pitchFamily="34" charset="0"/>
              </a:rPr>
              <a:t>depletes.The</a:t>
            </a:r>
            <a:r>
              <a:rPr lang="en-US" altLang="zh-CN" sz="700" b="1" dirty="0" smtClean="0">
                <a:latin typeface="Arial" panose="020B0604020202020204" pitchFamily="34" charset="0"/>
                <a:cs typeface="Arial" panose="020B0604020202020204" pitchFamily="34" charset="0"/>
              </a:rPr>
              <a:t> Hunger meter in the very early alpha of Don't </a:t>
            </a:r>
            <a:r>
              <a:rPr lang="en-US" altLang="zh-CN" sz="700" b="1" dirty="0" err="1" smtClean="0">
                <a:latin typeface="Arial" panose="020B0604020202020204" pitchFamily="34" charset="0"/>
                <a:cs typeface="Arial" panose="020B0604020202020204" pitchFamily="34" charset="0"/>
              </a:rPr>
              <a:t>Starve.A</a:t>
            </a:r>
            <a:r>
              <a:rPr lang="en-US" altLang="zh-CN" sz="700" b="1" dirty="0" smtClean="0">
                <a:latin typeface="Arial" panose="020B0604020202020204" pitchFamily="34" charset="0"/>
                <a:cs typeface="Arial" panose="020B0604020202020204" pitchFamily="34" charset="0"/>
              </a:rPr>
              <a:t> pin of the Hunger symbol from </a:t>
            </a:r>
            <a:r>
              <a:rPr lang="en-US" altLang="zh-CN" sz="700" b="1" dirty="0" err="1" smtClean="0">
                <a:latin typeface="Arial" panose="020B0604020202020204" pitchFamily="34" charset="0"/>
                <a:cs typeface="Arial" panose="020B0604020202020204" pitchFamily="34" charset="0"/>
              </a:rPr>
              <a:t>Klei's</a:t>
            </a:r>
            <a:r>
              <a:rPr lang="en-US" altLang="zh-CN" sz="700" b="1" dirty="0" smtClean="0">
                <a:latin typeface="Arial" panose="020B0604020202020204" pitchFamily="34" charset="0"/>
                <a:cs typeface="Arial" panose="020B0604020202020204" pitchFamily="34" charset="0"/>
              </a:rPr>
              <a:t> online store. </a:t>
            </a:r>
            <a:r>
              <a:rPr lang="en-US" altLang="zh-CN" sz="700" dirty="0" smtClean="0">
                <a:latin typeface="Arial" panose="020B0604020202020204" pitchFamily="34" charset="0"/>
                <a:cs typeface="Arial" panose="020B0604020202020204" pitchFamily="34" charset="0"/>
              </a:rPr>
              <a:t>Gameplay </a:t>
            </a:r>
            <a:r>
              <a:rPr lang="en-US" altLang="zh-CN" sz="700" dirty="0" err="1" smtClean="0">
                <a:latin typeface="Arial" panose="020B0604020202020204" pitchFamily="34" charset="0"/>
                <a:cs typeface="Arial" panose="020B0604020202020204" pitchFamily="34" charset="0"/>
              </a:rPr>
              <a:t>Mechanicsview</a:t>
            </a:r>
            <a:r>
              <a:rPr lang="en-US" altLang="zh-CN" sz="700" dirty="0" smtClean="0">
                <a:latin typeface="Arial" panose="020B0604020202020204" pitchFamily="34" charset="0"/>
                <a:cs typeface="Arial" panose="020B0604020202020204" pitchFamily="34" charset="0"/>
              </a:rPr>
              <a:t> Activities Cooking • Crafting • Farming • Combat • Fishing • Sleeping • Beefalo Riding ( Boating ) ( Scrapbooking ) Environment Day-Night Cycle • Moon Cycle • Nightmare Cycle • Earthquake • Lightning • Rain (Strong Winds • Fog • Waves • Flooding • Volcanic Eruption ) (Fog ) </a:t>
            </a:r>
            <a:r>
              <a:rPr lang="en-US" altLang="zh-CN" sz="700" dirty="0">
                <a:latin typeface="Arial" panose="020B0604020202020204" pitchFamily="34" charset="0"/>
                <a:cs typeface="Arial" panose="020B0604020202020204" pitchFamily="34" charset="0"/>
              </a:rPr>
              <a:t>(</a:t>
            </a:r>
            <a:r>
              <a:rPr lang="en-US" altLang="zh-CN" sz="700" dirty="0" err="1">
                <a:latin typeface="Arial" panose="020B0604020202020204" pitchFamily="34" charset="0"/>
                <a:cs typeface="Arial" panose="020B0604020202020204" pitchFamily="34" charset="0"/>
              </a:rPr>
              <a:t>Moonstorm</a:t>
            </a:r>
            <a:r>
              <a:rPr lang="en-US" altLang="zh-CN" sz="700" dirty="0">
                <a:latin typeface="Arial" panose="020B0604020202020204" pitchFamily="34" charset="0"/>
                <a:cs typeface="Arial" panose="020B0604020202020204" pitchFamily="34" charset="0"/>
              </a:rPr>
              <a:t> • Sandstorm ) Seasons Summer • Winter • (Autumn • Spring ) (Mild Season • Hurricane Season • Monsoon Season • Dry Season ) (</a:t>
            </a:r>
            <a:r>
              <a:rPr lang="en-US" altLang="zh-CN" sz="700" dirty="0" smtClean="0">
                <a:latin typeface="Arial" panose="020B0604020202020204" pitchFamily="34" charset="0"/>
                <a:cs typeface="Arial" panose="020B0604020202020204" pitchFamily="34" charset="0"/>
              </a:rPr>
              <a:t>Temperate </a:t>
            </a:r>
            <a:r>
              <a:rPr lang="en-US" altLang="zh-CN" sz="700" dirty="0">
                <a:latin typeface="Arial" panose="020B0604020202020204" pitchFamily="34" charset="0"/>
                <a:cs typeface="Arial" panose="020B0604020202020204" pitchFamily="34" charset="0"/>
              </a:rPr>
              <a:t>Season • Humid Season • Lush Season ) Mechanics Beard • Biome • Characters • Charlie • Controls • Death • Durability • Experience • Fire • Food Spoilage • Freezing • Health • Hunger • Inventory • Light • Map • Naughtiness • Non-renewable resources • Sanity • Saving • Structures (Wetness ) (Overheating ) (Poison ) (Hay Fever • Peculiar Objects • </a:t>
            </a:r>
            <a:r>
              <a:rPr lang="en-US" altLang="zh-CN" sz="700" dirty="0" err="1">
                <a:latin typeface="Arial" panose="020B0604020202020204" pitchFamily="34" charset="0"/>
                <a:cs typeface="Arial" panose="020B0604020202020204" pitchFamily="34" charset="0"/>
              </a:rPr>
              <a:t>Aporkalypse</a:t>
            </a:r>
            <a:r>
              <a:rPr lang="en-US" altLang="zh-CN" sz="700" dirty="0">
                <a:latin typeface="Arial" panose="020B0604020202020204" pitchFamily="34" charset="0"/>
                <a:cs typeface="Arial" panose="020B0604020202020204" pitchFamily="34" charset="0"/>
              </a:rPr>
              <a:t> • Pig Fiesta ) (Enlightenment • Events • Disease • Ghosts • World Regrowth • Skins ) Mode Survival Mode • Adventure Mode • Caves • Ruins • Volcano • World Customization Others Pig Village • Road (Trail) • Graveyard • Ocean • Abyss • Bridge • Set Piece • Things • Morgue Categories </a:t>
            </a:r>
            <a:r>
              <a:rPr lang="en-US" altLang="zh-CN" sz="700" dirty="0" err="1">
                <a:latin typeface="Arial" panose="020B0604020202020204" pitchFamily="34" charset="0"/>
                <a:cs typeface="Arial" panose="020B0604020202020204" pitchFamily="34" charset="0"/>
              </a:rPr>
              <a:t>Categories</a:t>
            </a:r>
            <a:r>
              <a:rPr lang="en-US" altLang="zh-CN" sz="700" dirty="0">
                <a:latin typeface="Arial" panose="020B0604020202020204" pitchFamily="34" charset="0"/>
                <a:cs typeface="Arial" panose="020B0604020202020204" pitchFamily="34" charset="0"/>
              </a:rPr>
              <a:t>: Incomplete Gameplay Languages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Community content is available under CC-BY-SA unless otherwise noted. More Fandoms Fantasy Horror Don't Starve Advertisement Fan Feed More Don't Starve Wiki 1 Characters 2 Don't Starve Together 3 Crock Pot Explore properties Fandom </a:t>
            </a:r>
            <a:r>
              <a:rPr lang="en-US" altLang="zh-CN" sz="700" dirty="0" err="1">
                <a:latin typeface="Arial" panose="020B0604020202020204" pitchFamily="34" charset="0"/>
                <a:cs typeface="Arial" panose="020B0604020202020204" pitchFamily="34" charset="0"/>
              </a:rPr>
              <a:t>Muthead</a:t>
            </a:r>
            <a:r>
              <a:rPr lang="en-US" altLang="zh-CN" sz="700" dirty="0">
                <a:latin typeface="Arial" panose="020B0604020202020204" pitchFamily="34" charset="0"/>
                <a:cs typeface="Arial" panose="020B0604020202020204" pitchFamily="34" charset="0"/>
              </a:rPr>
              <a:t> Fanatical Follow Us Overview What is Fandom? About Careers Press Contact Terms of Use Privacy Policy Global Sitemap Local Sitemap Community </a:t>
            </a:r>
            <a:r>
              <a:rPr lang="en-US" altLang="zh-CN" sz="700" dirty="0" err="1">
                <a:latin typeface="Arial" panose="020B0604020202020204" pitchFamily="34" charset="0"/>
                <a:cs typeface="Arial" panose="020B0604020202020204" pitchFamily="34" charset="0"/>
              </a:rPr>
              <a:t>Community</a:t>
            </a:r>
            <a:r>
              <a:rPr lang="en-US" altLang="zh-CN" sz="700" dirty="0">
                <a:latin typeface="Arial" panose="020B0604020202020204" pitchFamily="34" charset="0"/>
                <a:cs typeface="Arial" panose="020B0604020202020204" pitchFamily="34" charset="0"/>
              </a:rPr>
              <a:t> Central Support Help Do Not Sell or Share My Personal Information Advertise Media Kit Contact Fandom Apps Take your favorite fandoms with you and never miss a beat. Don't Starve Wiki is a FANDOM Games Community. View Mobile Site Follow on IG </a:t>
            </a:r>
            <a:r>
              <a:rPr lang="en-US" altLang="zh-CN" sz="700" dirty="0" err="1">
                <a:latin typeface="Arial" panose="020B0604020202020204" pitchFamily="34" charset="0"/>
                <a:cs typeface="Arial" panose="020B0604020202020204" pitchFamily="34" charset="0"/>
              </a:rPr>
              <a:t>TikTok</a:t>
            </a:r>
            <a:r>
              <a:rPr lang="en-US" altLang="zh-CN" sz="700" dirty="0">
                <a:latin typeface="Arial" panose="020B0604020202020204" pitchFamily="34" charset="0"/>
                <a:cs typeface="Arial" panose="020B0604020202020204" pitchFamily="34" charset="0"/>
              </a:rPr>
              <a:t> Join Fan Lab</a:t>
            </a:r>
            <a:endParaRPr lang="en-US" altLang="zh-CN" sz="700" b="0" dirty="0">
              <a:effectLst/>
              <a:latin typeface="Arial" panose="020B0604020202020204" pitchFamily="34" charset="0"/>
              <a:cs typeface="Arial" panose="020B0604020202020204" pitchFamily="34" charset="0"/>
            </a:endParaRPr>
          </a:p>
        </p:txBody>
      </p:sp>
      <p:cxnSp>
        <p:nvCxnSpPr>
          <p:cNvPr id="31" name="直接箭头连接符 30"/>
          <p:cNvCxnSpPr/>
          <p:nvPr/>
        </p:nvCxnSpPr>
        <p:spPr>
          <a:xfrm flipV="1">
            <a:off x="2499360" y="1815253"/>
            <a:ext cx="2323253" cy="80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285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TotalTime>
  <Words>2195</Words>
  <Application>Microsoft Office PowerPoint</Application>
  <PresentationFormat>宽屏</PresentationFormat>
  <Paragraphs>130</Paragraphs>
  <Slides>17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等线</vt:lpstr>
      <vt:lpstr>等线 Light</vt:lpstr>
      <vt:lpstr>微软雅黑</vt:lpstr>
      <vt:lpstr>Arial</vt:lpstr>
      <vt:lpstr>Arial Black</vt:lpstr>
      <vt:lpstr>Office 主题​​</vt:lpstr>
      <vt:lpstr>DST-GPT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143</cp:revision>
  <dcterms:created xsi:type="dcterms:W3CDTF">2024-02-08T13:01:31Z</dcterms:created>
  <dcterms:modified xsi:type="dcterms:W3CDTF">2024-02-16T04:02:06Z</dcterms:modified>
</cp:coreProperties>
</file>